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170" r:id="rId1"/>
  </p:sldMasterIdLst>
  <p:notesMasterIdLst>
    <p:notesMasterId r:id="rId24"/>
  </p:notesMasterIdLst>
  <p:sldIdLst>
    <p:sldId id="258" r:id="rId2"/>
    <p:sldId id="287" r:id="rId3"/>
    <p:sldId id="288" r:id="rId4"/>
    <p:sldId id="290" r:id="rId5"/>
    <p:sldId id="289" r:id="rId6"/>
    <p:sldId id="299" r:id="rId7"/>
    <p:sldId id="291" r:id="rId8"/>
    <p:sldId id="292" r:id="rId9"/>
    <p:sldId id="294" r:id="rId10"/>
    <p:sldId id="282" r:id="rId11"/>
    <p:sldId id="278" r:id="rId12"/>
    <p:sldId id="285" r:id="rId13"/>
    <p:sldId id="281" r:id="rId14"/>
    <p:sldId id="284" r:id="rId15"/>
    <p:sldId id="279" r:id="rId16"/>
    <p:sldId id="283" r:id="rId17"/>
    <p:sldId id="293" r:id="rId18"/>
    <p:sldId id="295" r:id="rId19"/>
    <p:sldId id="296" r:id="rId20"/>
    <p:sldId id="297" r:id="rId21"/>
    <p:sldId id="298" r:id="rId22"/>
    <p:sldId id="277" r:id="rId2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90AF0"/>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90"/>
    <p:restoredTop sz="85885"/>
  </p:normalViewPr>
  <p:slideViewPr>
    <p:cSldViewPr>
      <p:cViewPr varScale="1">
        <p:scale>
          <a:sx n="101" d="100"/>
          <a:sy n="101" d="100"/>
        </p:scale>
        <p:origin x="656" y="184"/>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931A059-B47F-4FE1-9BF5-7848CDE73DB0}" type="datetimeFigureOut">
              <a:rPr lang="en-US" smtClean="0"/>
              <a:t>7/21/19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22A74AE-CF30-4D17-A3EC-7D319B7B32C0}" type="slidenum">
              <a:rPr lang="en-US" smtClean="0"/>
              <a:t>‹#›</a:t>
            </a:fld>
            <a:endParaRPr lang="en-US"/>
          </a:p>
        </p:txBody>
      </p:sp>
    </p:spTree>
    <p:extLst>
      <p:ext uri="{BB962C8B-B14F-4D97-AF65-F5344CB8AC3E}">
        <p14:creationId xmlns:p14="http://schemas.microsoft.com/office/powerpoint/2010/main" val="33273488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archive.org/details/Apple_II_6502_Assembly_Language_Tutor_Richard_Haskell_1983"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arxiv.org/abs/1907.08079" TargetMode="External"/><Relationship Id="rId2" Type="http://schemas.openxmlformats.org/officeDocument/2006/relationships/slide" Target="../slides/slide13.xml"/><Relationship Id="rId1" Type="http://schemas.openxmlformats.org/officeDocument/2006/relationships/notesMaster" Target="../notesMasters/notesMaster1.xml"/><Relationship Id="rId4" Type="http://schemas.openxmlformats.org/officeDocument/2006/relationships/hyperlink" Target="https://lorenabarba.com/blog/computational-thinking-i-do-not-think-it-means-what-you-think-it-means/" TargetMode="Externa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trinket.io/todd_zimmerman_phd_gmail_com/courses/introduction-to-glowscript-picup-workshop#/getting-started-with-glowscript-vpython/running-code-in-trinket"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www.compadre.org/PICUP/community/"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github.com/zimmermant/talks/tree/master/AAPT_2019-Summer"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en.wikipedia.org/wiki/Polish_notation"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dirty="0"/>
              <a:t>(1+2)*(5-2) = 3*3 =9</a:t>
            </a:r>
          </a:p>
          <a:p>
            <a:pPr eaLnBrk="1" hangingPunct="1">
              <a:spcBef>
                <a:spcPct val="0"/>
              </a:spcBef>
            </a:pPr>
            <a:endParaRPr lang="en-US" dirty="0"/>
          </a:p>
          <a:p>
            <a:pPr eaLnBrk="1" hangingPunct="1">
              <a:spcBef>
                <a:spcPct val="0"/>
              </a:spcBef>
            </a:pPr>
            <a:r>
              <a:rPr lang="en-US" dirty="0"/>
              <a:t>Teach at a 4-year public university.   PUI with ~ 10,000 students</a:t>
            </a:r>
          </a:p>
          <a:p>
            <a:pPr eaLnBrk="1" hangingPunct="1">
              <a:spcBef>
                <a:spcPct val="0"/>
              </a:spcBef>
            </a:pPr>
            <a:r>
              <a:rPr lang="en-US" dirty="0"/>
              <a:t>Brand new physics “major”  (1 year old) – no graduates yet</a:t>
            </a:r>
          </a:p>
          <a:p>
            <a:pPr eaLnBrk="1" hangingPunct="1">
              <a:spcBef>
                <a:spcPct val="0"/>
              </a:spcBef>
            </a:pPr>
            <a:r>
              <a:rPr lang="en-US" dirty="0"/>
              <a:t>Most intro courses support several engineering programs</a:t>
            </a:r>
          </a:p>
        </p:txBody>
      </p:sp>
      <p:sp>
        <p:nvSpPr>
          <p:cNvPr id="14340"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A1050ED5-B05F-4383-A48D-74A1ED2C08ED}" type="slidenum">
              <a:rPr lang="en-US" smtClean="0"/>
              <a:pPr fontAlgn="base">
                <a:spcBef>
                  <a:spcPct val="0"/>
                </a:spcBef>
                <a:spcAft>
                  <a:spcPct val="0"/>
                </a:spcAft>
                <a:defRPr/>
              </a:pPr>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https://archive.org/details/Apple_II_6502_Assembly_Language_Tutor_Richard_Haskell_1983</a:t>
            </a:r>
            <a:endParaRPr lang="en-US" dirty="0"/>
          </a:p>
        </p:txBody>
      </p:sp>
      <p:sp>
        <p:nvSpPr>
          <p:cNvPr id="4" name="Slide Number Placeholder 3"/>
          <p:cNvSpPr>
            <a:spLocks noGrp="1"/>
          </p:cNvSpPr>
          <p:nvPr>
            <p:ph type="sldNum" sz="quarter" idx="5"/>
          </p:nvPr>
        </p:nvSpPr>
        <p:spPr/>
        <p:txBody>
          <a:bodyPr/>
          <a:lstStyle/>
          <a:p>
            <a:fld id="{022A74AE-CF30-4D17-A3EC-7D319B7B32C0}" type="slidenum">
              <a:rPr lang="en-US" smtClean="0"/>
              <a:t>12</a:t>
            </a:fld>
            <a:endParaRPr lang="en-US"/>
          </a:p>
        </p:txBody>
      </p:sp>
    </p:spTree>
    <p:extLst>
      <p:ext uri="{BB962C8B-B14F-4D97-AF65-F5344CB8AC3E}">
        <p14:creationId xmlns:p14="http://schemas.microsoft.com/office/powerpoint/2010/main" val="4423277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Mention Chris </a:t>
            </a:r>
            <a:r>
              <a:rPr lang="en-US" dirty="0" err="1"/>
              <a:t>Orban’s</a:t>
            </a:r>
            <a:r>
              <a:rPr lang="en-US" dirty="0"/>
              <a:t> paper on computational thinking -&gt; QR code</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Chris </a:t>
            </a:r>
            <a:r>
              <a:rPr lang="en-US" dirty="0" err="1"/>
              <a:t>Orban</a:t>
            </a:r>
            <a:r>
              <a:rPr lang="en-US" dirty="0"/>
              <a:t>, Richelle </a:t>
            </a:r>
            <a:r>
              <a:rPr lang="en-US" dirty="0" err="1"/>
              <a:t>Teeling</a:t>
            </a:r>
            <a:r>
              <a:rPr lang="en-US" dirty="0"/>
              <a:t>-Smith</a:t>
            </a:r>
          </a:p>
          <a:p>
            <a:endParaRPr lang="en-US" dirty="0"/>
          </a:p>
          <a:p>
            <a:r>
              <a:rPr lang="en-US" dirty="0">
                <a:hlinkClick r:id="rId3"/>
              </a:rPr>
              <a:t>https://arxiv.org/abs/1907.08079</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hlinkClick r:id="rId4"/>
              </a:rPr>
              <a:t>https</a:t>
            </a:r>
            <a:r>
              <a:rPr lang="en-US" dirty="0">
                <a:hlinkClick r:id="rId4"/>
              </a:rPr>
              <a:t>://lorenabarba.com/blog/computational-thinking-i-do-not-think-it-means-what-you-think-it-means/</a:t>
            </a:r>
            <a:endParaRPr lang="en-US" dirty="0"/>
          </a:p>
          <a:p>
            <a:endParaRPr lang="en-US" dirty="0"/>
          </a:p>
        </p:txBody>
      </p:sp>
      <p:sp>
        <p:nvSpPr>
          <p:cNvPr id="4" name="Slide Number Placeholder 3"/>
          <p:cNvSpPr>
            <a:spLocks noGrp="1"/>
          </p:cNvSpPr>
          <p:nvPr>
            <p:ph type="sldNum" sz="quarter" idx="5"/>
          </p:nvPr>
        </p:nvSpPr>
        <p:spPr/>
        <p:txBody>
          <a:bodyPr/>
          <a:lstStyle/>
          <a:p>
            <a:fld id="{022A74AE-CF30-4D17-A3EC-7D319B7B32C0}" type="slidenum">
              <a:rPr lang="en-US" smtClean="0"/>
              <a:t>13</a:t>
            </a:fld>
            <a:endParaRPr lang="en-US"/>
          </a:p>
        </p:txBody>
      </p:sp>
    </p:spTree>
    <p:extLst>
      <p:ext uri="{BB962C8B-B14F-4D97-AF65-F5344CB8AC3E}">
        <p14:creationId xmlns:p14="http://schemas.microsoft.com/office/powerpoint/2010/main" val="40821267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Get graphics for this</a:t>
            </a:r>
          </a:p>
        </p:txBody>
      </p:sp>
      <p:sp>
        <p:nvSpPr>
          <p:cNvPr id="4" name="Slide Number Placeholder 3"/>
          <p:cNvSpPr>
            <a:spLocks noGrp="1"/>
          </p:cNvSpPr>
          <p:nvPr>
            <p:ph type="sldNum" sz="quarter" idx="5"/>
          </p:nvPr>
        </p:nvSpPr>
        <p:spPr/>
        <p:txBody>
          <a:bodyPr/>
          <a:lstStyle/>
          <a:p>
            <a:fld id="{022A74AE-CF30-4D17-A3EC-7D319B7B32C0}" type="slidenum">
              <a:rPr lang="en-US" smtClean="0"/>
              <a:t>14</a:t>
            </a:fld>
            <a:endParaRPr lang="en-US"/>
          </a:p>
        </p:txBody>
      </p:sp>
    </p:spTree>
    <p:extLst>
      <p:ext uri="{BB962C8B-B14F-4D97-AF65-F5344CB8AC3E}">
        <p14:creationId xmlns:p14="http://schemas.microsoft.com/office/powerpoint/2010/main" val="37232077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Log Table: By Henry Briggs - http://</a:t>
            </a:r>
            <a:r>
              <a:rPr lang="en-US" dirty="0" err="1"/>
              <a:t>www.pmonta.com</a:t>
            </a:r>
            <a:r>
              <a:rPr lang="en-US" dirty="0"/>
              <a:t>/tables/</a:t>
            </a:r>
            <a:r>
              <a:rPr lang="en-US" dirty="0" err="1"/>
              <a:t>logarithmorum</a:t>
            </a:r>
            <a:r>
              <a:rPr lang="en-US" dirty="0"/>
              <a:t>-</a:t>
            </a:r>
            <a:r>
              <a:rPr lang="en-US" dirty="0" err="1"/>
              <a:t>chilias</a:t>
            </a:r>
            <a:r>
              <a:rPr lang="en-US" dirty="0"/>
              <a:t>-prima/</a:t>
            </a:r>
            <a:r>
              <a:rPr lang="en-US" dirty="0" err="1"/>
              <a:t>index.html</a:t>
            </a:r>
            <a:r>
              <a:rPr lang="en-US" dirty="0"/>
              <a:t>, Public Domain, https://</a:t>
            </a:r>
            <a:r>
              <a:rPr lang="en-US" dirty="0" err="1"/>
              <a:t>commons.wikimedia.org</a:t>
            </a:r>
            <a:r>
              <a:rPr lang="en-US" dirty="0"/>
              <a:t>/w/</a:t>
            </a:r>
            <a:r>
              <a:rPr lang="en-US" dirty="0" err="1"/>
              <a:t>index.php?curid</a:t>
            </a:r>
            <a:r>
              <a:rPr lang="en-US" dirty="0"/>
              <a:t>=43431356</a:t>
            </a:r>
          </a:p>
          <a:p>
            <a:r>
              <a:rPr lang="en-US" dirty="0"/>
              <a:t>Slide rule: By </a:t>
            </a:r>
            <a:r>
              <a:rPr lang="en-US" dirty="0" err="1"/>
              <a:t>teclasorg</a:t>
            </a:r>
            <a:r>
              <a:rPr lang="en-US" dirty="0"/>
              <a:t> - Flickr, CC BY-SA 2.0, https://</a:t>
            </a:r>
            <a:r>
              <a:rPr lang="en-US" dirty="0" err="1"/>
              <a:t>commons.wikimedia.org</a:t>
            </a:r>
            <a:r>
              <a:rPr lang="en-US" dirty="0"/>
              <a:t>/w/</a:t>
            </a:r>
            <a:r>
              <a:rPr lang="en-US" dirty="0" err="1"/>
              <a:t>index.php?curid</a:t>
            </a:r>
            <a:r>
              <a:rPr lang="en-US" dirty="0"/>
              <a:t>=1173203</a:t>
            </a:r>
          </a:p>
          <a:p>
            <a:r>
              <a:rPr lang="en-US" dirty="0"/>
              <a:t>Calculator: By Rama, CC BY-SA 2.0 </a:t>
            </a:r>
            <a:r>
              <a:rPr lang="en-US" dirty="0" err="1"/>
              <a:t>fr</a:t>
            </a:r>
            <a:r>
              <a:rPr lang="en-US" dirty="0"/>
              <a:t>, https://</a:t>
            </a:r>
            <a:r>
              <a:rPr lang="en-US" dirty="0" err="1"/>
              <a:t>commons.wikimedia.org</a:t>
            </a:r>
            <a:r>
              <a:rPr lang="en-US" dirty="0"/>
              <a:t>/w/</a:t>
            </a:r>
            <a:r>
              <a:rPr lang="en-US" dirty="0" err="1"/>
              <a:t>index.php?curid</a:t>
            </a:r>
            <a:r>
              <a:rPr lang="en-US" dirty="0"/>
              <a:t>=29591429</a:t>
            </a:r>
          </a:p>
          <a:p>
            <a:r>
              <a:rPr lang="en-US" dirty="0"/>
              <a:t>Python Logo: </a:t>
            </a:r>
            <a:r>
              <a:rPr lang="en-US" dirty="0" err="1"/>
              <a:t>www.python.org</a:t>
            </a:r>
            <a:r>
              <a:rPr lang="en-US" dirty="0"/>
              <a:t> [GPL (http://</a:t>
            </a:r>
            <a:r>
              <a:rPr lang="en-US" dirty="0" err="1"/>
              <a:t>www.gnu.org</a:t>
            </a:r>
            <a:r>
              <a:rPr lang="en-US" dirty="0"/>
              <a:t>/licenses/</a:t>
            </a:r>
            <a:r>
              <a:rPr lang="en-US" dirty="0" err="1"/>
              <a:t>gpl.html</a:t>
            </a:r>
            <a:r>
              <a:rPr lang="en-US" dirty="0"/>
              <a:t>)]</a:t>
            </a:r>
          </a:p>
        </p:txBody>
      </p:sp>
      <p:sp>
        <p:nvSpPr>
          <p:cNvPr id="4" name="Slide Number Placeholder 3"/>
          <p:cNvSpPr>
            <a:spLocks noGrp="1"/>
          </p:cNvSpPr>
          <p:nvPr>
            <p:ph type="sldNum" sz="quarter" idx="5"/>
          </p:nvPr>
        </p:nvSpPr>
        <p:spPr/>
        <p:txBody>
          <a:bodyPr/>
          <a:lstStyle/>
          <a:p>
            <a:fld id="{022A74AE-CF30-4D17-A3EC-7D319B7B32C0}" type="slidenum">
              <a:rPr lang="en-US" smtClean="0"/>
              <a:t>15</a:t>
            </a:fld>
            <a:endParaRPr lang="en-US"/>
          </a:p>
        </p:txBody>
      </p:sp>
    </p:spTree>
    <p:extLst>
      <p:ext uri="{BB962C8B-B14F-4D97-AF65-F5344CB8AC3E}">
        <p14:creationId xmlns:p14="http://schemas.microsoft.com/office/powerpoint/2010/main" val="12802374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https://trinket.io/todd_zimmerman_phd_gmail_com/courses/introduction-to-glowscript-picup-workshop#/getting-started-with-glowscript-vpython/running-code-in-trinket</a:t>
            </a:r>
            <a:endParaRPr lang="en-US" dirty="0"/>
          </a:p>
        </p:txBody>
      </p:sp>
      <p:sp>
        <p:nvSpPr>
          <p:cNvPr id="4" name="Slide Number Placeholder 3"/>
          <p:cNvSpPr>
            <a:spLocks noGrp="1"/>
          </p:cNvSpPr>
          <p:nvPr>
            <p:ph type="sldNum" sz="quarter" idx="5"/>
          </p:nvPr>
        </p:nvSpPr>
        <p:spPr/>
        <p:txBody>
          <a:bodyPr/>
          <a:lstStyle/>
          <a:p>
            <a:fld id="{022A74AE-CF30-4D17-A3EC-7D319B7B32C0}" type="slidenum">
              <a:rPr lang="en-US" smtClean="0"/>
              <a:t>16</a:t>
            </a:fld>
            <a:endParaRPr lang="en-US"/>
          </a:p>
        </p:txBody>
      </p:sp>
    </p:spTree>
    <p:extLst>
      <p:ext uri="{BB962C8B-B14F-4D97-AF65-F5344CB8AC3E}">
        <p14:creationId xmlns:p14="http://schemas.microsoft.com/office/powerpoint/2010/main" val="16240802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Doing hard things is how I remind myself of frustrations students are feeling with new material</a:t>
            </a:r>
          </a:p>
          <a:p>
            <a:endParaRPr lang="en-US" dirty="0"/>
          </a:p>
          <a:p>
            <a:r>
              <a:rPr lang="en-US" dirty="0"/>
              <a:t>Image: https://</a:t>
            </a:r>
            <a:r>
              <a:rPr lang="en-US" dirty="0" err="1"/>
              <a:t>miro.medium.com</a:t>
            </a:r>
            <a:r>
              <a:rPr lang="en-US" dirty="0"/>
              <a:t>/max/1214/1*aCfvyxPjVu1RDkewpy52wA.jpeg</a:t>
            </a:r>
          </a:p>
        </p:txBody>
      </p:sp>
      <p:sp>
        <p:nvSpPr>
          <p:cNvPr id="4" name="Slide Number Placeholder 3"/>
          <p:cNvSpPr>
            <a:spLocks noGrp="1"/>
          </p:cNvSpPr>
          <p:nvPr>
            <p:ph type="sldNum" sz="quarter" idx="5"/>
          </p:nvPr>
        </p:nvSpPr>
        <p:spPr/>
        <p:txBody>
          <a:bodyPr/>
          <a:lstStyle/>
          <a:p>
            <a:fld id="{022A74AE-CF30-4D17-A3EC-7D319B7B32C0}" type="slidenum">
              <a:rPr lang="en-US" smtClean="0"/>
              <a:t>17</a:t>
            </a:fld>
            <a:endParaRPr lang="en-US"/>
          </a:p>
        </p:txBody>
      </p:sp>
    </p:spTree>
    <p:extLst>
      <p:ext uri="{BB962C8B-B14F-4D97-AF65-F5344CB8AC3E}">
        <p14:creationId xmlns:p14="http://schemas.microsoft.com/office/powerpoint/2010/main" val="17691405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don’t have a clear picture how I would make this work in the future but…</a:t>
            </a:r>
          </a:p>
          <a:p>
            <a:endParaRPr lang="en-US" dirty="0"/>
          </a:p>
          <a:p>
            <a:endParaRPr lang="en-US" dirty="0"/>
          </a:p>
        </p:txBody>
      </p:sp>
      <p:sp>
        <p:nvSpPr>
          <p:cNvPr id="4" name="Slide Number Placeholder 3"/>
          <p:cNvSpPr>
            <a:spLocks noGrp="1"/>
          </p:cNvSpPr>
          <p:nvPr>
            <p:ph type="sldNum" sz="quarter" idx="5"/>
          </p:nvPr>
        </p:nvSpPr>
        <p:spPr/>
        <p:txBody>
          <a:bodyPr/>
          <a:lstStyle/>
          <a:p>
            <a:fld id="{022A74AE-CF30-4D17-A3EC-7D319B7B32C0}" type="slidenum">
              <a:rPr lang="en-US" smtClean="0"/>
              <a:t>18</a:t>
            </a:fld>
            <a:endParaRPr lang="en-US"/>
          </a:p>
        </p:txBody>
      </p:sp>
    </p:spTree>
    <p:extLst>
      <p:ext uri="{BB962C8B-B14F-4D97-AF65-F5344CB8AC3E}">
        <p14:creationId xmlns:p14="http://schemas.microsoft.com/office/powerpoint/2010/main" val="26164311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Encourage them to become part of the PICUP community</a:t>
            </a:r>
          </a:p>
          <a:p>
            <a:endParaRPr lang="en-US" dirty="0"/>
          </a:p>
        </p:txBody>
      </p:sp>
      <p:sp>
        <p:nvSpPr>
          <p:cNvPr id="4" name="Slide Number Placeholder 3"/>
          <p:cNvSpPr>
            <a:spLocks noGrp="1"/>
          </p:cNvSpPr>
          <p:nvPr>
            <p:ph type="sldNum" sz="quarter" idx="5"/>
          </p:nvPr>
        </p:nvSpPr>
        <p:spPr/>
        <p:txBody>
          <a:bodyPr/>
          <a:lstStyle/>
          <a:p>
            <a:fld id="{022A74AE-CF30-4D17-A3EC-7D319B7B32C0}" type="slidenum">
              <a:rPr lang="en-US" smtClean="0"/>
              <a:t>19</a:t>
            </a:fld>
            <a:endParaRPr lang="en-US"/>
          </a:p>
        </p:txBody>
      </p:sp>
    </p:spTree>
    <p:extLst>
      <p:ext uri="{BB962C8B-B14F-4D97-AF65-F5344CB8AC3E}">
        <p14:creationId xmlns:p14="http://schemas.microsoft.com/office/powerpoint/2010/main" val="4985537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https://www.compadre.org/PICUP/community/</a:t>
            </a:r>
            <a:endParaRPr lang="en-US" dirty="0"/>
          </a:p>
        </p:txBody>
      </p:sp>
      <p:sp>
        <p:nvSpPr>
          <p:cNvPr id="4" name="Slide Number Placeholder 3"/>
          <p:cNvSpPr>
            <a:spLocks noGrp="1"/>
          </p:cNvSpPr>
          <p:nvPr>
            <p:ph type="sldNum" sz="quarter" idx="5"/>
          </p:nvPr>
        </p:nvSpPr>
        <p:spPr/>
        <p:txBody>
          <a:bodyPr/>
          <a:lstStyle/>
          <a:p>
            <a:fld id="{022A74AE-CF30-4D17-A3EC-7D319B7B32C0}" type="slidenum">
              <a:rPr lang="en-US" smtClean="0"/>
              <a:t>21</a:t>
            </a:fld>
            <a:endParaRPr lang="en-US"/>
          </a:p>
        </p:txBody>
      </p:sp>
    </p:spTree>
    <p:extLst>
      <p:ext uri="{BB962C8B-B14F-4D97-AF65-F5344CB8AC3E}">
        <p14:creationId xmlns:p14="http://schemas.microsoft.com/office/powerpoint/2010/main" val="40719129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https://github.com/zimmermant/talks/tree/master/AAPT_2019-Summer</a:t>
            </a:r>
            <a:endParaRPr lang="en-US" dirty="0"/>
          </a:p>
        </p:txBody>
      </p:sp>
      <p:sp>
        <p:nvSpPr>
          <p:cNvPr id="4" name="Slide Number Placeholder 3"/>
          <p:cNvSpPr>
            <a:spLocks noGrp="1"/>
          </p:cNvSpPr>
          <p:nvPr>
            <p:ph type="sldNum" sz="quarter" idx="10"/>
          </p:nvPr>
        </p:nvSpPr>
        <p:spPr/>
        <p:txBody>
          <a:bodyPr/>
          <a:lstStyle/>
          <a:p>
            <a:fld id="{022A74AE-CF30-4D17-A3EC-7D319B7B32C0}" type="slidenum">
              <a:rPr lang="en-US" smtClean="0"/>
              <a:t>22</a:t>
            </a:fld>
            <a:endParaRPr lang="en-US"/>
          </a:p>
        </p:txBody>
      </p:sp>
    </p:spTree>
    <p:extLst>
      <p:ext uri="{BB962C8B-B14F-4D97-AF65-F5344CB8AC3E}">
        <p14:creationId xmlns:p14="http://schemas.microsoft.com/office/powerpoint/2010/main" val="8704241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PICUP is a community of people focused on providing support to integrate computation into your curriculum</a:t>
            </a:r>
          </a:p>
        </p:txBody>
      </p:sp>
      <p:sp>
        <p:nvSpPr>
          <p:cNvPr id="4" name="Slide Number Placeholder 3"/>
          <p:cNvSpPr>
            <a:spLocks noGrp="1"/>
          </p:cNvSpPr>
          <p:nvPr>
            <p:ph type="sldNum" sz="quarter" idx="5"/>
          </p:nvPr>
        </p:nvSpPr>
        <p:spPr/>
        <p:txBody>
          <a:bodyPr/>
          <a:lstStyle/>
          <a:p>
            <a:fld id="{022A74AE-CF30-4D17-A3EC-7D319B7B32C0}" type="slidenum">
              <a:rPr lang="en-US" smtClean="0"/>
              <a:t>2</a:t>
            </a:fld>
            <a:endParaRPr lang="en-US"/>
          </a:p>
        </p:txBody>
      </p:sp>
    </p:spTree>
    <p:extLst>
      <p:ext uri="{BB962C8B-B14F-4D97-AF65-F5344CB8AC3E}">
        <p14:creationId xmlns:p14="http://schemas.microsoft.com/office/powerpoint/2010/main" val="33554976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about my experience </a:t>
            </a:r>
          </a:p>
        </p:txBody>
      </p:sp>
      <p:sp>
        <p:nvSpPr>
          <p:cNvPr id="4" name="Slide Number Placeholder 3"/>
          <p:cNvSpPr>
            <a:spLocks noGrp="1"/>
          </p:cNvSpPr>
          <p:nvPr>
            <p:ph type="sldNum" sz="quarter" idx="5"/>
          </p:nvPr>
        </p:nvSpPr>
        <p:spPr/>
        <p:txBody>
          <a:bodyPr/>
          <a:lstStyle/>
          <a:p>
            <a:fld id="{022A74AE-CF30-4D17-A3EC-7D319B7B32C0}" type="slidenum">
              <a:rPr lang="en-US" smtClean="0"/>
              <a:t>3</a:t>
            </a:fld>
            <a:endParaRPr lang="en-US"/>
          </a:p>
        </p:txBody>
      </p:sp>
    </p:spTree>
    <p:extLst>
      <p:ext uri="{BB962C8B-B14F-4D97-AF65-F5344CB8AC3E}">
        <p14:creationId xmlns:p14="http://schemas.microsoft.com/office/powerpoint/2010/main" val="40386699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Senior faculty opposed to teaching programming</a:t>
            </a:r>
          </a:p>
          <a:p>
            <a:r>
              <a:rPr lang="en-US" dirty="0"/>
              <a:t>Status as brand new faculty</a:t>
            </a:r>
          </a:p>
        </p:txBody>
      </p:sp>
      <p:sp>
        <p:nvSpPr>
          <p:cNvPr id="4" name="Slide Number Placeholder 3"/>
          <p:cNvSpPr>
            <a:spLocks noGrp="1"/>
          </p:cNvSpPr>
          <p:nvPr>
            <p:ph type="sldNum" sz="quarter" idx="5"/>
          </p:nvPr>
        </p:nvSpPr>
        <p:spPr/>
        <p:txBody>
          <a:bodyPr/>
          <a:lstStyle/>
          <a:p>
            <a:fld id="{022A74AE-CF30-4D17-A3EC-7D319B7B32C0}" type="slidenum">
              <a:rPr lang="en-US" smtClean="0"/>
              <a:t>4</a:t>
            </a:fld>
            <a:endParaRPr lang="en-US"/>
          </a:p>
        </p:txBody>
      </p:sp>
    </p:spTree>
    <p:extLst>
      <p:ext uri="{BB962C8B-B14F-4D97-AF65-F5344CB8AC3E}">
        <p14:creationId xmlns:p14="http://schemas.microsoft.com/office/powerpoint/2010/main" val="18327921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didn’t know how to teach programming</a:t>
            </a:r>
          </a:p>
        </p:txBody>
      </p:sp>
      <p:sp>
        <p:nvSpPr>
          <p:cNvPr id="4" name="Slide Number Placeholder 3"/>
          <p:cNvSpPr>
            <a:spLocks noGrp="1"/>
          </p:cNvSpPr>
          <p:nvPr>
            <p:ph type="sldNum" sz="quarter" idx="5"/>
          </p:nvPr>
        </p:nvSpPr>
        <p:spPr/>
        <p:txBody>
          <a:bodyPr/>
          <a:lstStyle/>
          <a:p>
            <a:fld id="{022A74AE-CF30-4D17-A3EC-7D319B7B32C0}" type="slidenum">
              <a:rPr lang="en-US" smtClean="0"/>
              <a:t>6</a:t>
            </a:fld>
            <a:endParaRPr lang="en-US"/>
          </a:p>
        </p:txBody>
      </p:sp>
    </p:spTree>
    <p:extLst>
      <p:ext uri="{BB962C8B-B14F-4D97-AF65-F5344CB8AC3E}">
        <p14:creationId xmlns:p14="http://schemas.microsoft.com/office/powerpoint/2010/main" val="36080017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 should know how to do this</a:t>
            </a:r>
          </a:p>
          <a:p>
            <a:endParaRPr lang="en-US" dirty="0"/>
          </a:p>
          <a:p>
            <a:r>
              <a:rPr lang="en-US" dirty="0"/>
              <a:t>I was just as big of a impediment as the faculty telling me not to include programming.  Also, I didn’t know how to counter their arguments</a:t>
            </a:r>
          </a:p>
          <a:p>
            <a:endParaRPr lang="en-US" dirty="0"/>
          </a:p>
          <a:p>
            <a:endParaRPr lang="en-US" dirty="0"/>
          </a:p>
        </p:txBody>
      </p:sp>
      <p:sp>
        <p:nvSpPr>
          <p:cNvPr id="4" name="Slide Number Placeholder 3"/>
          <p:cNvSpPr>
            <a:spLocks noGrp="1"/>
          </p:cNvSpPr>
          <p:nvPr>
            <p:ph type="sldNum" sz="quarter" idx="5"/>
          </p:nvPr>
        </p:nvSpPr>
        <p:spPr/>
        <p:txBody>
          <a:bodyPr/>
          <a:lstStyle/>
          <a:p>
            <a:fld id="{022A74AE-CF30-4D17-A3EC-7D319B7B32C0}" type="slidenum">
              <a:rPr lang="en-US" smtClean="0"/>
              <a:t>7</a:t>
            </a:fld>
            <a:endParaRPr lang="en-US"/>
          </a:p>
        </p:txBody>
      </p:sp>
    </p:spTree>
    <p:extLst>
      <p:ext uri="{BB962C8B-B14F-4D97-AF65-F5344CB8AC3E}">
        <p14:creationId xmlns:p14="http://schemas.microsoft.com/office/powerpoint/2010/main" val="39374838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The PICUP community helped me figure out my reasons for why computational modeling is so crucial to learning physics in this modern era.  The JTUPP (Joint Taskforce for Undergraduate Physics Programs) and AAPT Recommendations for Computational Physics  in the Undergraduate  Physics  Curriculum</a:t>
            </a:r>
          </a:p>
          <a:p>
            <a:r>
              <a:rPr lang="en-US" dirty="0"/>
              <a:t>gave me arguments to take back to my colleagues.</a:t>
            </a:r>
          </a:p>
          <a:p>
            <a:endParaRPr lang="en-US" dirty="0"/>
          </a:p>
          <a:p>
            <a:r>
              <a:rPr lang="en-US" dirty="0"/>
              <a:t>I learned to focus on my learning objectives and create computational assignments that focused on those objectives -&gt; I realized I didn’t really care if they could write a program from scratch, just whether they could work with a model to develop insight and extract information</a:t>
            </a:r>
          </a:p>
          <a:p>
            <a:endParaRPr lang="en-US" dirty="0"/>
          </a:p>
          <a:p>
            <a:r>
              <a:rPr lang="en-US" dirty="0"/>
              <a:t>I learned about websites like Trinket, which helped me create and distribute assignments</a:t>
            </a:r>
          </a:p>
        </p:txBody>
      </p:sp>
      <p:sp>
        <p:nvSpPr>
          <p:cNvPr id="4" name="Slide Number Placeholder 3"/>
          <p:cNvSpPr>
            <a:spLocks noGrp="1"/>
          </p:cNvSpPr>
          <p:nvPr>
            <p:ph type="sldNum" sz="quarter" idx="5"/>
          </p:nvPr>
        </p:nvSpPr>
        <p:spPr/>
        <p:txBody>
          <a:bodyPr/>
          <a:lstStyle/>
          <a:p>
            <a:fld id="{022A74AE-CF30-4D17-A3EC-7D319B7B32C0}" type="slidenum">
              <a:rPr lang="en-US" smtClean="0"/>
              <a:t>8</a:t>
            </a:fld>
            <a:endParaRPr lang="en-US"/>
          </a:p>
        </p:txBody>
      </p:sp>
    </p:spTree>
    <p:extLst>
      <p:ext uri="{BB962C8B-B14F-4D97-AF65-F5344CB8AC3E}">
        <p14:creationId xmlns:p14="http://schemas.microsoft.com/office/powerpoint/2010/main" val="4745368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2A74AE-CF30-4D17-A3EC-7D319B7B32C0}" type="slidenum">
              <a:rPr lang="en-US" smtClean="0"/>
              <a:t>10</a:t>
            </a:fld>
            <a:endParaRPr lang="en-US"/>
          </a:p>
        </p:txBody>
      </p:sp>
    </p:spTree>
    <p:extLst>
      <p:ext uri="{BB962C8B-B14F-4D97-AF65-F5344CB8AC3E}">
        <p14:creationId xmlns:p14="http://schemas.microsoft.com/office/powerpoint/2010/main" val="5921193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you can solve this you are probably at least my age or older</a:t>
            </a:r>
          </a:p>
          <a:p>
            <a:endParaRPr lang="en-US" dirty="0"/>
          </a:p>
          <a:p>
            <a:endParaRPr lang="en-US" dirty="0"/>
          </a:p>
          <a:p>
            <a:r>
              <a:rPr lang="en-US" dirty="0"/>
              <a:t>Jan Lukasiewicz, a polish logician, invented Polish notation in 1924</a:t>
            </a:r>
          </a:p>
          <a:p>
            <a:r>
              <a:rPr lang="en-US" dirty="0"/>
              <a:t>	Operations precede the their operands</a:t>
            </a:r>
          </a:p>
          <a:p>
            <a:endParaRPr lang="en-US" dirty="0"/>
          </a:p>
          <a:p>
            <a:r>
              <a:rPr lang="en-US" dirty="0">
                <a:hlinkClick r:id="rId3"/>
              </a:rPr>
              <a:t>Image: 	https://en.wikipedia.org/wiki/Polish_notation</a:t>
            </a:r>
            <a:endParaRPr lang="en-US" dirty="0"/>
          </a:p>
        </p:txBody>
      </p:sp>
      <p:sp>
        <p:nvSpPr>
          <p:cNvPr id="4" name="Slide Number Placeholder 3"/>
          <p:cNvSpPr>
            <a:spLocks noGrp="1"/>
          </p:cNvSpPr>
          <p:nvPr>
            <p:ph type="sldNum" sz="quarter" idx="5"/>
          </p:nvPr>
        </p:nvSpPr>
        <p:spPr/>
        <p:txBody>
          <a:bodyPr/>
          <a:lstStyle/>
          <a:p>
            <a:fld id="{022A74AE-CF30-4D17-A3EC-7D319B7B32C0}" type="slidenum">
              <a:rPr lang="en-US" smtClean="0"/>
              <a:t>11</a:t>
            </a:fld>
            <a:endParaRPr lang="en-US"/>
          </a:p>
        </p:txBody>
      </p:sp>
    </p:spTree>
    <p:extLst>
      <p:ext uri="{BB962C8B-B14F-4D97-AF65-F5344CB8AC3E}">
        <p14:creationId xmlns:p14="http://schemas.microsoft.com/office/powerpoint/2010/main" val="21853424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36346" y="1788454"/>
            <a:ext cx="6270922" cy="2098226"/>
          </a:xfrm>
        </p:spPr>
        <p:txBody>
          <a:bodyPr anchor="b">
            <a:noAutofit/>
          </a:bodyPr>
          <a:lstStyle>
            <a:lvl1pPr algn="ctr">
              <a:defRPr sz="60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2009930" y="3956280"/>
            <a:ext cx="5123755" cy="1086237"/>
          </a:xfrm>
        </p:spPr>
        <p:txBody>
          <a:bodyPr>
            <a:normAutofit/>
          </a:bodyPr>
          <a:lstStyle>
            <a:lvl1pPr marL="0" indent="0" algn="ctr">
              <a:lnSpc>
                <a:spcPct val="112000"/>
              </a:lnSpc>
              <a:spcBef>
                <a:spcPts val="0"/>
              </a:spcBef>
              <a:spcAft>
                <a:spcPts val="0"/>
              </a:spcAft>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Master subtitle style</a:t>
            </a:r>
          </a:p>
        </p:txBody>
      </p:sp>
      <p:sp>
        <p:nvSpPr>
          <p:cNvPr id="4" name="Date Placeholder 3"/>
          <p:cNvSpPr>
            <a:spLocks noGrp="1"/>
          </p:cNvSpPr>
          <p:nvPr>
            <p:ph type="dt" sz="half" idx="10"/>
          </p:nvPr>
        </p:nvSpPr>
        <p:spPr>
          <a:xfrm>
            <a:off x="564644" y="6453386"/>
            <a:ext cx="1205958" cy="404614"/>
          </a:xfrm>
        </p:spPr>
        <p:txBody>
          <a:bodyPr/>
          <a:lstStyle>
            <a:lvl1pPr>
              <a:defRPr baseline="0">
                <a:solidFill>
                  <a:schemeClr val="tx2"/>
                </a:solidFill>
              </a:defRPr>
            </a:lvl1pPr>
          </a:lstStyle>
          <a:p>
            <a:fld id="{4AA33690-DF3B-4993-B038-CC124D6A2A9E}" type="datetimeFigureOut">
              <a:rPr lang="en-US" smtClean="0"/>
              <a:t>7/21/19</a:t>
            </a:fld>
            <a:endParaRPr lang="en-US"/>
          </a:p>
        </p:txBody>
      </p:sp>
      <p:sp>
        <p:nvSpPr>
          <p:cNvPr id="5" name="Footer Placeholder 4"/>
          <p:cNvSpPr>
            <a:spLocks noGrp="1"/>
          </p:cNvSpPr>
          <p:nvPr>
            <p:ph type="ftr" sz="quarter" idx="11"/>
          </p:nvPr>
        </p:nvSpPr>
        <p:spPr>
          <a:xfrm>
            <a:off x="1938041" y="6453386"/>
            <a:ext cx="5267533" cy="404614"/>
          </a:xfrm>
        </p:spPr>
        <p:txBody>
          <a:bodyPr/>
          <a:lstStyle>
            <a:lvl1pPr algn="ctr">
              <a:defRPr baseline="0">
                <a:solidFill>
                  <a:schemeClr val="tx2"/>
                </a:solidFill>
              </a:defRPr>
            </a:lvl1pPr>
          </a:lstStyle>
          <a:p>
            <a:endParaRPr lang="en-US"/>
          </a:p>
        </p:txBody>
      </p:sp>
      <p:sp>
        <p:nvSpPr>
          <p:cNvPr id="6" name="Slide Number Placeholder 5"/>
          <p:cNvSpPr>
            <a:spLocks noGrp="1"/>
          </p:cNvSpPr>
          <p:nvPr>
            <p:ph type="sldNum" sz="quarter" idx="12"/>
          </p:nvPr>
        </p:nvSpPr>
        <p:spPr>
          <a:xfrm>
            <a:off x="7373012" y="6453386"/>
            <a:ext cx="1197219" cy="404614"/>
          </a:xfrm>
        </p:spPr>
        <p:txBody>
          <a:bodyPr/>
          <a:lstStyle>
            <a:lvl1pPr>
              <a:defRPr baseline="0">
                <a:solidFill>
                  <a:schemeClr val="tx2"/>
                </a:solidFill>
              </a:defRPr>
            </a:lvl1pPr>
          </a:lstStyle>
          <a:p>
            <a:fld id="{62A92995-2FCB-41FE-950D-9090982928E5}" type="slidenum">
              <a:rPr lang="en-US" smtClean="0"/>
              <a:t>‹#›</a:t>
            </a:fld>
            <a:endParaRPr lang="en-US"/>
          </a:p>
        </p:txBody>
      </p:sp>
      <p:grpSp>
        <p:nvGrpSpPr>
          <p:cNvPr id="8" name="Group 7"/>
          <p:cNvGrpSpPr/>
          <p:nvPr/>
        </p:nvGrpSpPr>
        <p:grpSpPr>
          <a:xfrm>
            <a:off x="564643" y="744469"/>
            <a:ext cx="8005589" cy="5349671"/>
            <a:chOff x="564643" y="744469"/>
            <a:chExt cx="8005589" cy="5349671"/>
          </a:xfrm>
        </p:grpSpPr>
        <p:sp>
          <p:nvSpPr>
            <p:cNvPr id="11" name="Freeform 6"/>
            <p:cNvSpPr/>
            <p:nvPr/>
          </p:nvSpPr>
          <p:spPr bwMode="auto">
            <a:xfrm>
              <a:off x="6113972" y="1685652"/>
              <a:ext cx="2456260" cy="4408488"/>
            </a:xfrm>
            <a:custGeom>
              <a:avLst/>
              <a:gdLst/>
              <a:ahLst/>
              <a:cxnLst/>
              <a:rect l="l" t="t" r="r" b="b"/>
              <a:pathLst>
                <a:path w="10000" h="10000">
                  <a:moveTo>
                    <a:pt x="8761" y="0"/>
                  </a:moveTo>
                  <a:lnTo>
                    <a:pt x="10000" y="0"/>
                  </a:lnTo>
                  <a:lnTo>
                    <a:pt x="10000" y="10000"/>
                  </a:lnTo>
                  <a:lnTo>
                    <a:pt x="0" y="10000"/>
                  </a:lnTo>
                  <a:lnTo>
                    <a:pt x="0" y="9357"/>
                  </a:lnTo>
                  <a:lnTo>
                    <a:pt x="8761" y="935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564643" y="744469"/>
              <a:ext cx="2456505" cy="4408488"/>
            </a:xfrm>
            <a:custGeom>
              <a:avLst/>
              <a:gdLst/>
              <a:ahLst/>
              <a:cxnLst/>
              <a:rect l="l" t="t" r="r" b="b"/>
              <a:pathLst>
                <a:path w="10001" h="10000">
                  <a:moveTo>
                    <a:pt x="8762" y="0"/>
                  </a:moveTo>
                  <a:lnTo>
                    <a:pt x="10001" y="0"/>
                  </a:lnTo>
                  <a:lnTo>
                    <a:pt x="10001" y="10000"/>
                  </a:lnTo>
                  <a:lnTo>
                    <a:pt x="1" y="10000"/>
                  </a:lnTo>
                  <a:cubicBezTo>
                    <a:pt x="-2" y="9766"/>
                    <a:pt x="4" y="9586"/>
                    <a:pt x="1" y="9352"/>
                  </a:cubicBezTo>
                  <a:lnTo>
                    <a:pt x="8762" y="9346"/>
                  </a:lnTo>
                  <a:lnTo>
                    <a:pt x="8762" y="0"/>
                  </a:lnTo>
                  <a:close/>
                </a:path>
              </a:pathLst>
            </a:custGeom>
            <a:solidFill>
              <a:schemeClr val="tx2"/>
            </a:solidFill>
            <a:ln w="0">
              <a:noFill/>
              <a:prstDash val="solid"/>
              <a:round/>
              <a:headEnd/>
              <a:tailEnd/>
            </a:ln>
          </p:spPr>
        </p:sp>
      </p:grpSp>
    </p:spTree>
    <p:extLst>
      <p:ext uri="{BB962C8B-B14F-4D97-AF65-F5344CB8AC3E}">
        <p14:creationId xmlns:p14="http://schemas.microsoft.com/office/powerpoint/2010/main" val="21418881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028700" y="2295526"/>
            <a:ext cx="7200900" cy="35718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AA33690-DF3B-4993-B038-CC124D6A2A9E}" type="datetimeFigureOut">
              <a:rPr lang="en-US" smtClean="0"/>
              <a:t>7/21/19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A92995-2FCB-41FE-950D-9090982928E5}" type="slidenum">
              <a:rPr lang="en-US" smtClean="0"/>
              <a:t>‹#›</a:t>
            </a:fld>
            <a:endParaRPr lang="en-US"/>
          </a:p>
        </p:txBody>
      </p:sp>
    </p:spTree>
    <p:extLst>
      <p:ext uri="{BB962C8B-B14F-4D97-AF65-F5344CB8AC3E}">
        <p14:creationId xmlns:p14="http://schemas.microsoft.com/office/powerpoint/2010/main" val="2002852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80797" y="624156"/>
            <a:ext cx="1490950" cy="524324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28700" y="624156"/>
            <a:ext cx="5724525" cy="52432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AA33690-DF3B-4993-B038-CC124D6A2A9E}" type="datetimeFigureOut">
              <a:rPr lang="en-US" smtClean="0"/>
              <a:t>7/21/19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A92995-2FCB-41FE-950D-9090982928E5}" type="slidenum">
              <a:rPr lang="en-US" smtClean="0"/>
              <a:t>‹#›</a:t>
            </a:fld>
            <a:endParaRPr lang="en-US"/>
          </a:p>
        </p:txBody>
      </p:sp>
    </p:spTree>
    <p:extLst>
      <p:ext uri="{BB962C8B-B14F-4D97-AF65-F5344CB8AC3E}">
        <p14:creationId xmlns:p14="http://schemas.microsoft.com/office/powerpoint/2010/main" val="153509239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685330" y="2367093"/>
            <a:ext cx="7772870"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AA33690-DF3B-4993-B038-CC124D6A2A9E}" type="datetimeFigureOut">
              <a:rPr lang="en-US" smtClean="0"/>
              <a:t>7/21/19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A92995-2FCB-41FE-950D-9090982928E5}" type="slidenum">
              <a:rPr lang="en-US" smtClean="0"/>
              <a:t>‹#›</a:t>
            </a:fld>
            <a:endParaRPr lang="en-US"/>
          </a:p>
        </p:txBody>
      </p:sp>
    </p:spTree>
    <p:extLst>
      <p:ext uri="{BB962C8B-B14F-4D97-AF65-F5344CB8AC3E}">
        <p14:creationId xmlns:p14="http://schemas.microsoft.com/office/powerpoint/2010/main" val="5513455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ormAutofit/>
          </a:bodyPr>
          <a:lstStyle>
            <a:lvl1pPr>
              <a:defRPr sz="3600"/>
            </a:lvl1pPr>
            <a:lvl2pPr>
              <a:defRPr sz="3600"/>
            </a:lvl2pPr>
            <a:lvl3pPr>
              <a:defRPr sz="3200"/>
            </a:lvl3pPr>
            <a:lvl4pPr>
              <a:defRPr sz="3200"/>
            </a:lvl4pPr>
            <a:lvl5pPr>
              <a:defRPr sz="2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4AA33690-DF3B-4993-B038-CC124D6A2A9E}" type="datetimeFigureOut">
              <a:rPr lang="en-US" smtClean="0"/>
              <a:t>7/21/19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A92995-2FCB-41FE-950D-9090982928E5}" type="slidenum">
              <a:rPr lang="en-US" smtClean="0"/>
              <a:t>‹#›</a:t>
            </a:fld>
            <a:endParaRPr lang="en-US"/>
          </a:p>
        </p:txBody>
      </p:sp>
    </p:spTree>
    <p:extLst>
      <p:ext uri="{BB962C8B-B14F-4D97-AF65-F5344CB8AC3E}">
        <p14:creationId xmlns:p14="http://schemas.microsoft.com/office/powerpoint/2010/main" val="33707962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73769" y="1301361"/>
            <a:ext cx="7209728" cy="2852737"/>
          </a:xfrm>
        </p:spPr>
        <p:txBody>
          <a:bodyPr anchor="b">
            <a:normAutofit/>
          </a:bodyPr>
          <a:lstStyle>
            <a:lvl1pPr algn="r">
              <a:defRPr sz="6000" cap="all"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573769" y="4216328"/>
            <a:ext cx="7209728" cy="1143324"/>
          </a:xfrm>
        </p:spPr>
        <p:txBody>
          <a:bodyPr/>
          <a:lstStyle>
            <a:lvl1pPr marL="0" indent="0" algn="r">
              <a:lnSpc>
                <a:spcPct val="112000"/>
              </a:lnSpc>
              <a:spcBef>
                <a:spcPts val="0"/>
              </a:spcBef>
              <a:spcAft>
                <a:spcPts val="0"/>
              </a:spcAft>
              <a:buNone/>
              <a:defRPr sz="1800">
                <a:solidFill>
                  <a:schemeClr val="tx2"/>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54181" y="6453386"/>
            <a:ext cx="1216807" cy="404614"/>
          </a:xfrm>
        </p:spPr>
        <p:txBody>
          <a:bodyPr/>
          <a:lstStyle>
            <a:lvl1pPr>
              <a:defRPr>
                <a:solidFill>
                  <a:schemeClr val="tx2"/>
                </a:solidFill>
              </a:defRPr>
            </a:lvl1pPr>
          </a:lstStyle>
          <a:p>
            <a:fld id="{4AA33690-DF3B-4993-B038-CC124D6A2A9E}" type="datetimeFigureOut">
              <a:rPr lang="en-US" smtClean="0"/>
              <a:t>7/21/19</a:t>
            </a:fld>
            <a:endParaRPr lang="en-US"/>
          </a:p>
        </p:txBody>
      </p:sp>
      <p:sp>
        <p:nvSpPr>
          <p:cNvPr id="5" name="Footer Placeholder 4"/>
          <p:cNvSpPr>
            <a:spLocks noGrp="1"/>
          </p:cNvSpPr>
          <p:nvPr>
            <p:ph type="ftr" sz="quarter" idx="11"/>
          </p:nvPr>
        </p:nvSpPr>
        <p:spPr>
          <a:xfrm>
            <a:off x="1938234" y="6453386"/>
            <a:ext cx="5267533" cy="404614"/>
          </a:xfrm>
        </p:spPr>
        <p:txBody>
          <a:bodyPr/>
          <a:lstStyle>
            <a:lvl1pPr algn="ctr">
              <a:defRPr>
                <a:solidFill>
                  <a:schemeClr val="tx2"/>
                </a:solidFill>
              </a:defRPr>
            </a:lvl1pPr>
          </a:lstStyle>
          <a:p>
            <a:endParaRPr lang="en-US"/>
          </a:p>
        </p:txBody>
      </p:sp>
      <p:sp>
        <p:nvSpPr>
          <p:cNvPr id="6" name="Slide Number Placeholder 5"/>
          <p:cNvSpPr>
            <a:spLocks noGrp="1"/>
          </p:cNvSpPr>
          <p:nvPr>
            <p:ph type="sldNum" sz="quarter" idx="12"/>
          </p:nvPr>
        </p:nvSpPr>
        <p:spPr>
          <a:xfrm>
            <a:off x="7373012" y="6453386"/>
            <a:ext cx="1197219" cy="404614"/>
          </a:xfrm>
        </p:spPr>
        <p:txBody>
          <a:bodyPr/>
          <a:lstStyle>
            <a:lvl1pPr>
              <a:defRPr>
                <a:solidFill>
                  <a:schemeClr val="tx2"/>
                </a:solidFill>
              </a:defRPr>
            </a:lvl1pPr>
          </a:lstStyle>
          <a:p>
            <a:fld id="{62A92995-2FCB-41FE-950D-9090982928E5}" type="slidenum">
              <a:rPr lang="en-US" smtClean="0"/>
              <a:t>‹#›</a:t>
            </a:fld>
            <a:endParaRPr lang="en-US"/>
          </a:p>
        </p:txBody>
      </p:sp>
      <p:sp>
        <p:nvSpPr>
          <p:cNvPr id="7" name="Freeform 6"/>
          <p:cNvSpPr/>
          <p:nvPr/>
        </p:nvSpPr>
        <p:spPr bwMode="auto">
          <a:xfrm>
            <a:off x="6113972" y="1685652"/>
            <a:ext cx="2456260"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bg2"/>
          </a:solidFill>
          <a:ln w="0">
            <a:noFill/>
            <a:prstDash val="solid"/>
            <a:round/>
            <a:headEnd/>
            <a:tailEnd/>
          </a:ln>
        </p:spPr>
      </p:sp>
      <p:sp>
        <p:nvSpPr>
          <p:cNvPr id="8" name="Freeform 7" title="Crop Mark"/>
          <p:cNvSpPr/>
          <p:nvPr/>
        </p:nvSpPr>
        <p:spPr bwMode="auto">
          <a:xfrm>
            <a:off x="6113972" y="1685652"/>
            <a:ext cx="2456260"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extLst>
      <p:ext uri="{BB962C8B-B14F-4D97-AF65-F5344CB8AC3E}">
        <p14:creationId xmlns:p14="http://schemas.microsoft.com/office/powerpoint/2010/main" val="1606361175"/>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sz="half" idx="1"/>
          </p:nvPr>
        </p:nvSpPr>
        <p:spPr>
          <a:xfrm>
            <a:off x="1028700" y="2286000"/>
            <a:ext cx="3335840"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894052" y="2286000"/>
            <a:ext cx="3335840"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AA33690-DF3B-4993-B038-CC124D6A2A9E}" type="datetimeFigureOut">
              <a:rPr lang="en-US" smtClean="0"/>
              <a:t>7/21/19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2A92995-2FCB-41FE-950D-9090982928E5}" type="slidenum">
              <a:rPr lang="en-US" smtClean="0"/>
              <a:t>‹#›</a:t>
            </a:fld>
            <a:endParaRPr lang="en-US"/>
          </a:p>
        </p:txBody>
      </p:sp>
    </p:spTree>
    <p:extLst>
      <p:ext uri="{BB962C8B-B14F-4D97-AF65-F5344CB8AC3E}">
        <p14:creationId xmlns:p14="http://schemas.microsoft.com/office/powerpoint/2010/main" val="2792260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028700" y="685800"/>
            <a:ext cx="7200900" cy="1485900"/>
          </a:xfrm>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28700" y="2340230"/>
            <a:ext cx="3335840" cy="823912"/>
          </a:xfrm>
        </p:spPr>
        <p:txBody>
          <a:bodyPr anchor="b">
            <a:noAutofit/>
          </a:bodyPr>
          <a:lstStyle>
            <a:lvl1pPr marL="0" indent="0">
              <a:lnSpc>
                <a:spcPct val="84000"/>
              </a:lnSpc>
              <a:spcBef>
                <a:spcPts val="0"/>
              </a:spcBef>
              <a:spcAft>
                <a:spcPts val="0"/>
              </a:spcAft>
              <a:buNone/>
              <a:defRPr sz="2400" b="0" baseline="0">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1028700" y="3305208"/>
            <a:ext cx="3335839"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893760" y="2349754"/>
            <a:ext cx="3335840" cy="823912"/>
          </a:xfrm>
        </p:spPr>
        <p:txBody>
          <a:bodyPr anchor="b">
            <a:noAutofit/>
          </a:bodyPr>
          <a:lstStyle>
            <a:lvl1pPr marL="0" indent="0">
              <a:lnSpc>
                <a:spcPct val="84000"/>
              </a:lnSpc>
              <a:spcBef>
                <a:spcPts val="0"/>
              </a:spcBef>
              <a:spcAft>
                <a:spcPts val="0"/>
              </a:spcAft>
              <a:buNone/>
              <a:defRPr sz="2400" b="0" baseline="0">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893760" y="3305208"/>
            <a:ext cx="3335840"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AA33690-DF3B-4993-B038-CC124D6A2A9E}" type="datetimeFigureOut">
              <a:rPr lang="en-US" smtClean="0"/>
              <a:t>7/21/19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2A92995-2FCB-41FE-950D-9090982928E5}" type="slidenum">
              <a:rPr lang="en-US" smtClean="0"/>
              <a:t>‹#›</a:t>
            </a:fld>
            <a:endParaRPr lang="en-US"/>
          </a:p>
        </p:txBody>
      </p:sp>
    </p:spTree>
    <p:extLst>
      <p:ext uri="{BB962C8B-B14F-4D97-AF65-F5344CB8AC3E}">
        <p14:creationId xmlns:p14="http://schemas.microsoft.com/office/powerpoint/2010/main" val="622964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AA33690-DF3B-4993-B038-CC124D6A2A9E}" type="datetimeFigureOut">
              <a:rPr lang="en-US" smtClean="0"/>
              <a:t>7/21/19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2A92995-2FCB-41FE-950D-9090982928E5}" type="slidenum">
              <a:rPr lang="en-US" smtClean="0"/>
              <a:t>‹#›</a:t>
            </a:fld>
            <a:endParaRPr lang="en-US"/>
          </a:p>
        </p:txBody>
      </p:sp>
    </p:spTree>
    <p:extLst>
      <p:ext uri="{BB962C8B-B14F-4D97-AF65-F5344CB8AC3E}">
        <p14:creationId xmlns:p14="http://schemas.microsoft.com/office/powerpoint/2010/main" val="20684394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AA33690-DF3B-4993-B038-CC124D6A2A9E}" type="datetimeFigureOut">
              <a:rPr lang="en-US" smtClean="0"/>
              <a:t>7/21/19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2A92995-2FCB-41FE-950D-9090982928E5}" type="slidenum">
              <a:rPr lang="en-US" smtClean="0"/>
              <a:t>‹#›</a:t>
            </a:fld>
            <a:endParaRPr lang="en-US"/>
          </a:p>
        </p:txBody>
      </p:sp>
    </p:spTree>
    <p:extLst>
      <p:ext uri="{BB962C8B-B14F-4D97-AF65-F5344CB8AC3E}">
        <p14:creationId xmlns:p14="http://schemas.microsoft.com/office/powerpoint/2010/main" val="11728580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397764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42925" y="685800"/>
            <a:ext cx="2891790" cy="2157884"/>
          </a:xfrm>
        </p:spPr>
        <p:txBody>
          <a:bodyPr anchor="t">
            <a:noAutofit/>
          </a:bodyPr>
          <a:lstStyle>
            <a:lvl1pPr>
              <a:lnSpc>
                <a:spcPct val="84000"/>
              </a:lnSpc>
              <a:defRPr sz="4400" baseline="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4692015" y="685801"/>
            <a:ext cx="3909060" cy="5175250"/>
          </a:xfrm>
        </p:spPr>
        <p:txBody>
          <a:bodyPr/>
          <a:lstStyle>
            <a:lvl1pPr>
              <a:defRPr sz="1500"/>
            </a:lvl1pPr>
            <a:lvl2pPr>
              <a:defRPr sz="1500"/>
            </a:lvl2pPr>
            <a:lvl3pPr>
              <a:defRPr sz="1350"/>
            </a:lvl3pPr>
            <a:lvl4pPr>
              <a:defRPr sz="135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42925" y="2856344"/>
            <a:ext cx="2891790" cy="3011056"/>
          </a:xfrm>
        </p:spPr>
        <p:txBody>
          <a:bodyPr>
            <a:normAutofit/>
          </a:bodyPr>
          <a:lstStyle>
            <a:lvl1pPr marL="0" indent="0">
              <a:lnSpc>
                <a:spcPct val="113000"/>
              </a:lnSpc>
              <a:spcBef>
                <a:spcPts val="0"/>
              </a:spcBef>
              <a:spcAft>
                <a:spcPts val="1500"/>
              </a:spcAft>
              <a:buNone/>
              <a:defRPr sz="16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a:xfrm>
            <a:off x="542925" y="6453386"/>
            <a:ext cx="903429" cy="404614"/>
          </a:xfrm>
        </p:spPr>
        <p:txBody>
          <a:bodyPr/>
          <a:lstStyle>
            <a:lvl1pPr>
              <a:defRPr>
                <a:solidFill>
                  <a:schemeClr val="tx2"/>
                </a:solidFill>
              </a:defRPr>
            </a:lvl1pPr>
          </a:lstStyle>
          <a:p>
            <a:fld id="{4AA33690-DF3B-4993-B038-CC124D6A2A9E}" type="datetimeFigureOut">
              <a:rPr lang="en-US" smtClean="0"/>
              <a:t>7/21/19</a:t>
            </a:fld>
            <a:endParaRPr lang="en-US"/>
          </a:p>
        </p:txBody>
      </p:sp>
      <p:sp>
        <p:nvSpPr>
          <p:cNvPr id="6" name="Footer Placeholder 5"/>
          <p:cNvSpPr>
            <a:spLocks noGrp="1"/>
          </p:cNvSpPr>
          <p:nvPr>
            <p:ph type="ftr" sz="quarter" idx="11"/>
          </p:nvPr>
        </p:nvSpPr>
        <p:spPr>
          <a:xfrm>
            <a:off x="1654459" y="6453386"/>
            <a:ext cx="1780256" cy="404614"/>
          </a:xfrm>
        </p:spPr>
        <p:txBody>
          <a:bodyPr/>
          <a:lstStyle>
            <a:lvl1pPr>
              <a:defRPr>
                <a:solidFill>
                  <a:schemeClr val="tx2"/>
                </a:solidFill>
              </a:defRPr>
            </a:lvl1pPr>
          </a:lstStyle>
          <a:p>
            <a:endParaRPr lang="en-US"/>
          </a:p>
        </p:txBody>
      </p:sp>
      <p:sp>
        <p:nvSpPr>
          <p:cNvPr id="7" name="Slide Number Placeholder 6"/>
          <p:cNvSpPr>
            <a:spLocks noGrp="1"/>
          </p:cNvSpPr>
          <p:nvPr>
            <p:ph type="sldNum" sz="quarter" idx="12"/>
          </p:nvPr>
        </p:nvSpPr>
        <p:spPr>
          <a:xfrm>
            <a:off x="7412355" y="6453386"/>
            <a:ext cx="1197219" cy="404614"/>
          </a:xfrm>
        </p:spPr>
        <p:txBody>
          <a:bodyPr/>
          <a:lstStyle>
            <a:lvl1pPr>
              <a:defRPr>
                <a:solidFill>
                  <a:schemeClr val="tx2"/>
                </a:solidFill>
              </a:defRPr>
            </a:lvl1pPr>
          </a:lstStyle>
          <a:p>
            <a:fld id="{62A92995-2FCB-41FE-950D-9090982928E5}" type="slidenum">
              <a:rPr lang="en-US" smtClean="0"/>
              <a:t>‹#›</a:t>
            </a:fld>
            <a:endParaRPr lang="en-US"/>
          </a:p>
        </p:txBody>
      </p:sp>
      <p:sp>
        <p:nvSpPr>
          <p:cNvPr id="9" name="Rectangle 8"/>
          <p:cNvSpPr/>
          <p:nvPr/>
        </p:nvSpPr>
        <p:spPr>
          <a:xfrm>
            <a:off x="3977640" y="376"/>
            <a:ext cx="17145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title="Divider Bar"/>
          <p:cNvSpPr/>
          <p:nvPr/>
        </p:nvSpPr>
        <p:spPr>
          <a:xfrm>
            <a:off x="3977640" y="376"/>
            <a:ext cx="17145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9952863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397764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42925" y="685800"/>
            <a:ext cx="2891790" cy="2157884"/>
          </a:xfrm>
        </p:spPr>
        <p:txBody>
          <a:bodyPr anchor="t">
            <a:normAutofit/>
          </a:bodyPr>
          <a:lstStyle>
            <a:lvl1pPr>
              <a:lnSpc>
                <a:spcPct val="84000"/>
              </a:lnSpc>
              <a:defRPr sz="44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4149090" y="1"/>
            <a:ext cx="4994910" cy="6857999"/>
          </a:xfrm>
        </p:spPr>
        <p:txBody>
          <a:bodyPr anchor="t">
            <a:normAutofit/>
          </a:bodyPr>
          <a:lstStyle>
            <a:lvl1pPr marL="0" indent="0">
              <a:buNone/>
              <a:defRPr sz="1500"/>
            </a:lvl1pPr>
            <a:lvl2pPr marL="342900" indent="0">
              <a:buNone/>
              <a:defRPr sz="1500"/>
            </a:lvl2pPr>
            <a:lvl3pPr marL="685800" indent="0">
              <a:buNone/>
              <a:defRPr sz="15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542925" y="2855968"/>
            <a:ext cx="2891790" cy="3011432"/>
          </a:xfrm>
        </p:spPr>
        <p:txBody>
          <a:bodyPr>
            <a:normAutofit/>
          </a:bodyPr>
          <a:lstStyle>
            <a:lvl1pPr marL="0" indent="0">
              <a:lnSpc>
                <a:spcPct val="113000"/>
              </a:lnSpc>
              <a:spcBef>
                <a:spcPts val="0"/>
              </a:spcBef>
              <a:spcAft>
                <a:spcPts val="1500"/>
              </a:spcAft>
              <a:buNone/>
              <a:defRPr sz="16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a:xfrm>
            <a:off x="542925" y="6453386"/>
            <a:ext cx="903429" cy="404614"/>
          </a:xfrm>
        </p:spPr>
        <p:txBody>
          <a:bodyPr/>
          <a:lstStyle>
            <a:lvl1pPr>
              <a:defRPr>
                <a:solidFill>
                  <a:schemeClr val="tx2"/>
                </a:solidFill>
              </a:defRPr>
            </a:lvl1pPr>
          </a:lstStyle>
          <a:p>
            <a:fld id="{4AA33690-DF3B-4993-B038-CC124D6A2A9E}" type="datetimeFigureOut">
              <a:rPr lang="en-US" smtClean="0"/>
              <a:t>7/21/19</a:t>
            </a:fld>
            <a:endParaRPr lang="en-US"/>
          </a:p>
        </p:txBody>
      </p:sp>
      <p:sp>
        <p:nvSpPr>
          <p:cNvPr id="6" name="Footer Placeholder 5"/>
          <p:cNvSpPr>
            <a:spLocks noGrp="1"/>
          </p:cNvSpPr>
          <p:nvPr>
            <p:ph type="ftr" sz="quarter" idx="11"/>
          </p:nvPr>
        </p:nvSpPr>
        <p:spPr>
          <a:xfrm>
            <a:off x="1654459" y="6453386"/>
            <a:ext cx="1780256" cy="404614"/>
          </a:xfrm>
        </p:spPr>
        <p:txBody>
          <a:bodyPr/>
          <a:lstStyle>
            <a:lvl1pPr>
              <a:defRPr>
                <a:solidFill>
                  <a:schemeClr val="tx2"/>
                </a:solidFill>
              </a:defRPr>
            </a:lvl1pPr>
          </a:lstStyle>
          <a:p>
            <a:endParaRPr lang="en-US"/>
          </a:p>
        </p:txBody>
      </p:sp>
      <p:sp>
        <p:nvSpPr>
          <p:cNvPr id="7" name="Slide Number Placeholder 6"/>
          <p:cNvSpPr>
            <a:spLocks noGrp="1"/>
          </p:cNvSpPr>
          <p:nvPr>
            <p:ph type="sldNum" sz="quarter" idx="12"/>
          </p:nvPr>
        </p:nvSpPr>
        <p:spPr>
          <a:xfrm>
            <a:off x="7412355" y="6453386"/>
            <a:ext cx="1197219" cy="404614"/>
          </a:xfrm>
        </p:spPr>
        <p:txBody>
          <a:bodyPr/>
          <a:lstStyle>
            <a:lvl1pPr>
              <a:defRPr>
                <a:solidFill>
                  <a:schemeClr val="tx2"/>
                </a:solidFill>
              </a:defRPr>
            </a:lvl1pPr>
          </a:lstStyle>
          <a:p>
            <a:fld id="{62A92995-2FCB-41FE-950D-9090982928E5}" type="slidenum">
              <a:rPr lang="en-US" smtClean="0"/>
              <a:t>‹#›</a:t>
            </a:fld>
            <a:endParaRPr lang="en-US"/>
          </a:p>
        </p:txBody>
      </p:sp>
      <p:sp>
        <p:nvSpPr>
          <p:cNvPr id="9" name="Rectangle 8"/>
          <p:cNvSpPr/>
          <p:nvPr/>
        </p:nvSpPr>
        <p:spPr>
          <a:xfrm>
            <a:off x="3977640" y="376"/>
            <a:ext cx="17145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title="Divider Bar"/>
          <p:cNvSpPr/>
          <p:nvPr/>
        </p:nvSpPr>
        <p:spPr>
          <a:xfrm>
            <a:off x="3977640" y="376"/>
            <a:ext cx="17145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4693317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8700" y="685800"/>
            <a:ext cx="7200900" cy="14859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028700" y="2286000"/>
            <a:ext cx="7200900" cy="35814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42987" y="6453386"/>
            <a:ext cx="903429" cy="404614"/>
          </a:xfrm>
          <a:prstGeom prst="rect">
            <a:avLst/>
          </a:prstGeom>
        </p:spPr>
        <p:txBody>
          <a:bodyPr vert="horz" lIns="91440" tIns="45720" rIns="91440" bIns="45720" rtlCol="0" anchor="ctr"/>
          <a:lstStyle>
            <a:lvl1pPr algn="l">
              <a:defRPr sz="1000" baseline="0">
                <a:solidFill>
                  <a:schemeClr val="tx2"/>
                </a:solidFill>
              </a:defRPr>
            </a:lvl1pPr>
          </a:lstStyle>
          <a:p>
            <a:fld id="{4AA33690-DF3B-4993-B038-CC124D6A2A9E}" type="datetimeFigureOut">
              <a:rPr lang="en-US" smtClean="0"/>
              <a:t>7/21/19</a:t>
            </a:fld>
            <a:endParaRPr lang="en-US"/>
          </a:p>
        </p:txBody>
      </p:sp>
      <p:sp>
        <p:nvSpPr>
          <p:cNvPr id="5" name="Footer Placeholder 4"/>
          <p:cNvSpPr>
            <a:spLocks noGrp="1"/>
          </p:cNvSpPr>
          <p:nvPr>
            <p:ph type="ftr" sz="quarter" idx="3"/>
          </p:nvPr>
        </p:nvSpPr>
        <p:spPr>
          <a:xfrm>
            <a:off x="2170173" y="6453386"/>
            <a:ext cx="4710623" cy="404614"/>
          </a:xfrm>
          <a:prstGeom prst="rect">
            <a:avLst/>
          </a:prstGeom>
        </p:spPr>
        <p:txBody>
          <a:bodyPr vert="horz" lIns="91440" tIns="45720" rIns="91440" bIns="45720" rtlCol="0" anchor="ctr"/>
          <a:lstStyle>
            <a:lvl1pPr algn="l">
              <a:defRPr sz="1000" baseline="0">
                <a:solidFill>
                  <a:schemeClr val="tx2"/>
                </a:solidFill>
              </a:defRPr>
            </a:lvl1pPr>
          </a:lstStyle>
          <a:p>
            <a:endParaRPr lang="en-US"/>
          </a:p>
        </p:txBody>
      </p:sp>
      <p:sp>
        <p:nvSpPr>
          <p:cNvPr id="6" name="Slide Number Placeholder 5"/>
          <p:cNvSpPr>
            <a:spLocks noGrp="1"/>
          </p:cNvSpPr>
          <p:nvPr>
            <p:ph type="sldNum" sz="quarter" idx="4"/>
          </p:nvPr>
        </p:nvSpPr>
        <p:spPr>
          <a:xfrm>
            <a:off x="7104552" y="6453386"/>
            <a:ext cx="1197219" cy="404614"/>
          </a:xfrm>
          <a:prstGeom prst="rect">
            <a:avLst/>
          </a:prstGeom>
        </p:spPr>
        <p:txBody>
          <a:bodyPr vert="horz" lIns="91440" tIns="45720" rIns="91440" bIns="45720" rtlCol="0" anchor="ctr"/>
          <a:lstStyle>
            <a:lvl1pPr algn="r">
              <a:defRPr sz="1000" baseline="0">
                <a:solidFill>
                  <a:schemeClr val="tx2"/>
                </a:solidFill>
              </a:defRPr>
            </a:lvl1pPr>
          </a:lstStyle>
          <a:p>
            <a:fld id="{62A92995-2FCB-41FE-950D-9090982928E5}" type="slidenum">
              <a:rPr lang="en-US" smtClean="0"/>
              <a:t>‹#›</a:t>
            </a:fld>
            <a:endParaRPr lang="en-US"/>
          </a:p>
        </p:txBody>
      </p:sp>
      <p:sp>
        <p:nvSpPr>
          <p:cNvPr id="9" name="Rectangle 8"/>
          <p:cNvSpPr/>
          <p:nvPr/>
        </p:nvSpPr>
        <p:spPr>
          <a:xfrm>
            <a:off x="358571" y="376"/>
            <a:ext cx="17145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title="Side bar"/>
          <p:cNvSpPr/>
          <p:nvPr/>
        </p:nvSpPr>
        <p:spPr>
          <a:xfrm>
            <a:off x="358571" y="376"/>
            <a:ext cx="17145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156974370"/>
      </p:ext>
    </p:extLst>
  </p:cSld>
  <p:clrMap bg1="lt1" tx1="dk1" bg2="lt2" tx2="dk2" accent1="accent1" accent2="accent2" accent3="accent3" accent4="accent4" accent5="accent5" accent6="accent6" hlink="hlink" folHlink="folHlink"/>
  <p:sldLayoutIdLst>
    <p:sldLayoutId id="2147484171" r:id="rId1"/>
    <p:sldLayoutId id="2147484172" r:id="rId2"/>
    <p:sldLayoutId id="2147484173" r:id="rId3"/>
    <p:sldLayoutId id="2147484174" r:id="rId4"/>
    <p:sldLayoutId id="2147484175" r:id="rId5"/>
    <p:sldLayoutId id="2147484176" r:id="rId6"/>
    <p:sldLayoutId id="2147484177" r:id="rId7"/>
    <p:sldLayoutId id="2147484178" r:id="rId8"/>
    <p:sldLayoutId id="2147484179" r:id="rId9"/>
    <p:sldLayoutId id="2147484180" r:id="rId10"/>
    <p:sldLayoutId id="2147484181" r:id="rId11"/>
    <p:sldLayoutId id="2147484182" r:id="rId12"/>
  </p:sldLayoutIdLst>
  <p:txStyles>
    <p:titleStyle>
      <a:lvl1pPr algn="l" defTabSz="6858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6858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6858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6858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6858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6858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6858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6858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6858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6858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6912">
          <p15:clr>
            <a:srgbClr val="F26B43"/>
          </p15:clr>
        </p15:guide>
        <p15:guide id="2" pos="936">
          <p15:clr>
            <a:srgbClr val="F26B43"/>
          </p15:clr>
        </p15:guide>
        <p15:guide id="3" pos="864">
          <p15:clr>
            <a:srgbClr val="F26B43"/>
          </p15:clr>
        </p15:guide>
        <p15:guide id="0" orient="horz" pos="1368">
          <p15:clr>
            <a:srgbClr val="F26B43"/>
          </p15:clr>
        </p15:guide>
        <p15:guide id="4" orient="horz" pos="1440">
          <p15:clr>
            <a:srgbClr val="F26B43"/>
          </p15:clr>
        </p15:guide>
        <p15:guide id="5" orient="horz" pos="3696">
          <p15:clr>
            <a:srgbClr val="F26B43"/>
          </p15:clr>
        </p15:guide>
        <p15:guide id="6" orient="horz" pos="432">
          <p15:clr>
            <a:srgbClr val="F26B43"/>
          </p15:clr>
        </p15:guide>
        <p15:guide id="7" orient="horz" pos="1512">
          <p15:clr>
            <a:srgbClr val="F26B43"/>
          </p15:clr>
        </p15:guide>
        <p15:guide id="8" pos="5184">
          <p15:clr>
            <a:srgbClr val="F26B43"/>
          </p15:clr>
        </p15:guide>
        <p15:guide id="9" pos="702">
          <p15:clr>
            <a:srgbClr val="F26B43"/>
          </p15:clr>
        </p15:guide>
        <p15:guide id="10" pos="648">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6.tiff"/></Relationships>
</file>

<file path=ppt/slides/_rels/slide12.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10.xml"/><Relationship Id="rId1" Type="http://schemas.openxmlformats.org/officeDocument/2006/relationships/slideLayout" Target="../slideLayouts/slideLayout12.xml"/><Relationship Id="rId4" Type="http://schemas.openxmlformats.org/officeDocument/2006/relationships/image" Target="../media/image8.tiff"/></Relationships>
</file>

<file path=ppt/slides/_rels/slide13.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8" Type="http://schemas.openxmlformats.org/officeDocument/2006/relationships/image" Target="../media/image16.tiff"/><Relationship Id="rId3" Type="http://schemas.openxmlformats.org/officeDocument/2006/relationships/image" Target="../media/image11.tiff"/><Relationship Id="rId7" Type="http://schemas.openxmlformats.org/officeDocument/2006/relationships/image" Target="../media/image15.tiff"/><Relationship Id="rId2" Type="http://schemas.openxmlformats.org/officeDocument/2006/relationships/notesSlide" Target="../notesSlides/notesSlide13.xml"/><Relationship Id="rId1" Type="http://schemas.openxmlformats.org/officeDocument/2006/relationships/slideLayout" Target="../slideLayouts/slideLayout12.xml"/><Relationship Id="rId6" Type="http://schemas.openxmlformats.org/officeDocument/2006/relationships/image" Target="../media/image14.tiff"/><Relationship Id="rId5" Type="http://schemas.openxmlformats.org/officeDocument/2006/relationships/image" Target="../media/image13.tiff"/><Relationship Id="rId4" Type="http://schemas.openxmlformats.org/officeDocument/2006/relationships/image" Target="../media/image12.tiff"/></Relationships>
</file>

<file path=ppt/slides/_rels/slide16.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9.tiff"/></Relationships>
</file>

<file path=ppt/slides/_rels/slide22.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hyperlink" Target="https://github.com/zimmermant/talks/tree/master/AAPT_2019-Summer"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TextBox 5"/>
          <p:cNvSpPr txBox="1">
            <a:spLocks noChangeArrowheads="1"/>
          </p:cNvSpPr>
          <p:nvPr/>
        </p:nvSpPr>
        <p:spPr bwMode="auto">
          <a:xfrm>
            <a:off x="1447800" y="4178936"/>
            <a:ext cx="6781800"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en-US" sz="2800" dirty="0">
                <a:latin typeface="Arial Black" pitchFamily="34" charset="0"/>
              </a:rPr>
              <a:t>Todd Zimmerman</a:t>
            </a:r>
          </a:p>
          <a:p>
            <a:pPr algn="ctr" eaLnBrk="1" hangingPunct="1"/>
            <a:r>
              <a:rPr lang="en-US" sz="2800" dirty="0">
                <a:latin typeface="Arial Black" pitchFamily="34" charset="0"/>
              </a:rPr>
              <a:t>University of Wisconsin – Stout</a:t>
            </a:r>
          </a:p>
          <a:p>
            <a:pPr algn="ctr" eaLnBrk="1" hangingPunct="1"/>
            <a:r>
              <a:rPr lang="en-US" sz="2800" dirty="0">
                <a:latin typeface="Arial Black" pitchFamily="34" charset="0"/>
              </a:rPr>
              <a:t>Menomonie, Wisconsin</a:t>
            </a:r>
            <a:endParaRPr lang="en-US" sz="2000" dirty="0">
              <a:latin typeface="Arial Black" pitchFamily="34" charset="0"/>
            </a:endParaRPr>
          </a:p>
        </p:txBody>
      </p:sp>
      <p:sp>
        <p:nvSpPr>
          <p:cNvPr id="2053" name="TextBox 4"/>
          <p:cNvSpPr txBox="1">
            <a:spLocks noChangeArrowheads="1"/>
          </p:cNvSpPr>
          <p:nvPr/>
        </p:nvSpPr>
        <p:spPr bwMode="auto">
          <a:xfrm>
            <a:off x="0" y="0"/>
            <a:ext cx="7543800"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r"/>
            <a:r>
              <a:rPr lang="en-US" sz="4800" dirty="0"/>
              <a:t>I’m Not Teaching You To Program!</a:t>
            </a:r>
            <a:endParaRPr lang="en-US" sz="4800" strike="sngStrike" dirty="0"/>
          </a:p>
        </p:txBody>
      </p:sp>
      <p:sp>
        <p:nvSpPr>
          <p:cNvPr id="7" name="Rectangle 6"/>
          <p:cNvSpPr/>
          <p:nvPr/>
        </p:nvSpPr>
        <p:spPr>
          <a:xfrm>
            <a:off x="0" y="6067425"/>
            <a:ext cx="9144000" cy="790575"/>
          </a:xfrm>
          <a:prstGeom prst="rect">
            <a:avLst/>
          </a:prstGeom>
          <a:solidFill>
            <a:srgbClr val="00408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pic>
        <p:nvPicPr>
          <p:cNvPr id="8" name="Picture 5" descr="SHIELD.psd"/>
          <p:cNvPicPr>
            <a:picLocks noChangeAspect="1"/>
          </p:cNvPicPr>
          <p:nvPr/>
        </p:nvPicPr>
        <p:blipFill>
          <a:blip r:embed="rId3" cstate="print">
            <a:duotone>
              <a:schemeClr val="bg2">
                <a:shade val="45000"/>
                <a:satMod val="135000"/>
              </a:schemeClr>
              <a:prstClr val="white"/>
            </a:duotone>
          </a:blip>
          <a:stretch>
            <a:fillRect/>
          </a:stretch>
        </p:blipFill>
        <p:spPr bwMode="auto">
          <a:xfrm>
            <a:off x="-1" y="5638801"/>
            <a:ext cx="1472859" cy="1219200"/>
          </a:xfrm>
          <a:prstGeom prst="rect">
            <a:avLst/>
          </a:prstGeom>
          <a:noFill/>
          <a:ln>
            <a:noFill/>
          </a:ln>
        </p:spPr>
      </p:pic>
      <p:sp>
        <p:nvSpPr>
          <p:cNvPr id="2056" name="TextBox 6"/>
          <p:cNvSpPr txBox="1">
            <a:spLocks noChangeArrowheads="1"/>
          </p:cNvSpPr>
          <p:nvPr/>
        </p:nvSpPr>
        <p:spPr bwMode="auto">
          <a:xfrm>
            <a:off x="1566863" y="6156325"/>
            <a:ext cx="4398962"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br>
              <a:rPr lang="en-US" sz="1100" dirty="0">
                <a:solidFill>
                  <a:schemeClr val="bg1"/>
                </a:solidFill>
                <a:latin typeface="Franklin Gothic Book" pitchFamily="34" charset="0"/>
                <a:cs typeface="Helvetica" pitchFamily="34" charset="0"/>
              </a:rPr>
            </a:br>
            <a:r>
              <a:rPr lang="en-US" sz="1100" dirty="0">
                <a:solidFill>
                  <a:schemeClr val="bg1"/>
                </a:solidFill>
                <a:latin typeface="Franklin Gothic Book" pitchFamily="34" charset="0"/>
                <a:cs typeface="Helvetica" pitchFamily="34" charset="0"/>
              </a:rPr>
              <a:t>Inspiring Innovation.  Learn more at </a:t>
            </a:r>
            <a:r>
              <a:rPr lang="en-US" sz="1100" dirty="0">
                <a:solidFill>
                  <a:schemeClr val="bg1"/>
                </a:solidFill>
                <a:latin typeface="Franklin Gothic Demi" pitchFamily="34" charset="0"/>
                <a:cs typeface="Helvetica" pitchFamily="34" charset="0"/>
              </a:rPr>
              <a:t>www.uwstout.edu</a:t>
            </a:r>
          </a:p>
        </p:txBody>
      </p:sp>
      <p:sp>
        <p:nvSpPr>
          <p:cNvPr id="9" name="TextBox 5"/>
          <p:cNvSpPr txBox="1">
            <a:spLocks noChangeArrowheads="1"/>
          </p:cNvSpPr>
          <p:nvPr/>
        </p:nvSpPr>
        <p:spPr bwMode="auto">
          <a:xfrm>
            <a:off x="2931092" y="5447665"/>
            <a:ext cx="473943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en-US" sz="1600" dirty="0">
                <a:latin typeface="Arial Black" pitchFamily="34" charset="0"/>
              </a:rPr>
              <a:t>AAPT Summer Meeting</a:t>
            </a:r>
          </a:p>
          <a:p>
            <a:pPr algn="ctr" eaLnBrk="1" hangingPunct="1"/>
            <a:r>
              <a:rPr lang="en-US" sz="1600" dirty="0">
                <a:latin typeface="Arial Black" pitchFamily="34" charset="0"/>
              </a:rPr>
              <a:t>July 22, 2019</a:t>
            </a:r>
          </a:p>
        </p:txBody>
      </p:sp>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F32381E7-9A26-D04A-84BA-9AB91A984846}"/>
                  </a:ext>
                </a:extLst>
              </p:cNvPr>
              <p:cNvSpPr txBox="1"/>
              <p:nvPr/>
            </p:nvSpPr>
            <p:spPr>
              <a:xfrm>
                <a:off x="990004" y="2145891"/>
                <a:ext cx="7163396" cy="1384995"/>
              </a:xfrm>
              <a:prstGeom prst="rect">
                <a:avLst/>
              </a:prstGeom>
              <a:noFill/>
            </p:spPr>
            <p:txBody>
              <a:bodyPr wrap="square" rtlCol="0">
                <a:spAutoFit/>
              </a:bodyPr>
              <a:lstStyle/>
              <a:p>
                <a:r>
                  <a:rPr lang="en-US" sz="2800" dirty="0">
                    <a:solidFill>
                      <a:srgbClr val="FF0000"/>
                    </a:solidFill>
                  </a:rPr>
                  <a:t>Extra credit: If you type the following into your calculator, what do you get?</a:t>
                </a:r>
              </a:p>
              <a:p>
                <a:r>
                  <a:rPr lang="en-US" sz="2800" dirty="0">
                    <a:solidFill>
                      <a:srgbClr val="FF0000"/>
                    </a:solidFill>
                  </a:rPr>
                  <a:t>		  </a:t>
                </a:r>
                <a14:m>
                  <m:oMath xmlns:m="http://schemas.openxmlformats.org/officeDocument/2006/math">
                    <m:r>
                      <a:rPr lang="en-US" sz="2800" b="0" i="1" dirty="0" smtClean="0">
                        <a:solidFill>
                          <a:srgbClr val="FF0000"/>
                        </a:solidFill>
                        <a:latin typeface="Cambria Math" panose="02040503050406030204" pitchFamily="18" charset="0"/>
                      </a:rPr>
                      <m:t>“</m:t>
                    </m:r>
                    <m:r>
                      <a:rPr lang="en-US" sz="2800" i="1" dirty="0" smtClean="0">
                        <a:solidFill>
                          <a:srgbClr val="FF0000"/>
                        </a:solidFill>
                        <a:latin typeface="Cambria Math" panose="02040503050406030204" pitchFamily="18" charset="0"/>
                      </a:rPr>
                      <m:t>1</m:t>
                    </m:r>
                  </m:oMath>
                </a14:m>
                <a:r>
                  <a:rPr lang="en-US" sz="2800" dirty="0">
                    <a:solidFill>
                      <a:srgbClr val="FF0000"/>
                    </a:solidFill>
                  </a:rPr>
                  <a:t>&lt;enter&gt;</a:t>
                </a:r>
                <a14:m>
                  <m:oMath xmlns:m="http://schemas.openxmlformats.org/officeDocument/2006/math">
                    <m:r>
                      <a:rPr lang="en-US" sz="2800" i="1" dirty="0">
                        <a:solidFill>
                          <a:srgbClr val="FF0000"/>
                        </a:solidFill>
                        <a:latin typeface="Cambria Math" panose="02040503050406030204" pitchFamily="18" charset="0"/>
                      </a:rPr>
                      <m:t>2+5</m:t>
                    </m:r>
                  </m:oMath>
                </a14:m>
                <a:r>
                  <a:rPr lang="en-US" sz="2800" dirty="0">
                    <a:solidFill>
                      <a:srgbClr val="FF0000"/>
                    </a:solidFill>
                  </a:rPr>
                  <a:t>&lt;enter&gt;</a:t>
                </a:r>
                <a14:m>
                  <m:oMath xmlns:m="http://schemas.openxmlformats.org/officeDocument/2006/math">
                    <m:r>
                      <a:rPr lang="en-US" sz="2800" i="1" dirty="0">
                        <a:solidFill>
                          <a:srgbClr val="FF0000"/>
                        </a:solidFill>
                        <a:latin typeface="Cambria Math" panose="02040503050406030204" pitchFamily="18" charset="0"/>
                      </a:rPr>
                      <m:t>2−×</m:t>
                    </m:r>
                    <m:r>
                      <a:rPr lang="en-US" sz="2800" b="0" i="1" dirty="0" smtClean="0">
                        <a:solidFill>
                          <a:srgbClr val="FF0000"/>
                        </a:solidFill>
                        <a:latin typeface="Cambria Math" panose="02040503050406030204" pitchFamily="18" charset="0"/>
                      </a:rPr>
                      <m:t>”</m:t>
                    </m:r>
                  </m:oMath>
                </a14:m>
                <a:endParaRPr lang="en-US" sz="2800" dirty="0">
                  <a:solidFill>
                    <a:srgbClr val="FF0000"/>
                  </a:solidFill>
                </a:endParaRPr>
              </a:p>
            </p:txBody>
          </p:sp>
        </mc:Choice>
        <mc:Fallback>
          <p:sp>
            <p:nvSpPr>
              <p:cNvPr id="3" name="TextBox 2">
                <a:extLst>
                  <a:ext uri="{FF2B5EF4-FFF2-40B4-BE49-F238E27FC236}">
                    <a16:creationId xmlns:a16="http://schemas.microsoft.com/office/drawing/2014/main" id="{F32381E7-9A26-D04A-84BA-9AB91A984846}"/>
                  </a:ext>
                </a:extLst>
              </p:cNvPr>
              <p:cNvSpPr txBox="1">
                <a:spLocks noRot="1" noChangeAspect="1" noMove="1" noResize="1" noEditPoints="1" noAdjustHandles="1" noChangeArrowheads="1" noChangeShapeType="1" noTextEdit="1"/>
              </p:cNvSpPr>
              <p:nvPr/>
            </p:nvSpPr>
            <p:spPr>
              <a:xfrm>
                <a:off x="990004" y="2145891"/>
                <a:ext cx="7163396" cy="1384995"/>
              </a:xfrm>
              <a:prstGeom prst="rect">
                <a:avLst/>
              </a:prstGeom>
              <a:blipFill>
                <a:blip r:embed="rId4"/>
                <a:stretch>
                  <a:fillRect l="-1770" t="-4545" b="-10000"/>
                </a:stretch>
              </a:blipFill>
            </p:spPr>
            <p:txBody>
              <a:bodyPr/>
              <a:lstStyle/>
              <a:p>
                <a:r>
                  <a:rPr lang="en-US">
                    <a:noFill/>
                  </a:rPr>
                  <a:t> </a:t>
                </a:r>
              </a:p>
            </p:txBody>
          </p:sp>
        </mc:Fallback>
      </mc:AlternateContent>
    </p:spTree>
    <p:extLst>
      <p:ext uri="{BB962C8B-B14F-4D97-AF65-F5344CB8AC3E}">
        <p14:creationId xmlns:p14="http://schemas.microsoft.com/office/powerpoint/2010/main" val="2043384068"/>
      </p:ext>
    </p:extLst>
  </p:cSld>
  <p:clrMapOvr>
    <a:masterClrMapping/>
  </p:clrMapOvr>
  <p:transition spd="med">
    <p:fade thruBlk="1"/>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520A7A-FDCD-AF4A-8D1A-653CFBB71D71}"/>
              </a:ext>
            </a:extLst>
          </p:cNvPr>
          <p:cNvSpPr>
            <a:spLocks noGrp="1"/>
          </p:cNvSpPr>
          <p:nvPr>
            <p:ph type="title"/>
          </p:nvPr>
        </p:nvSpPr>
        <p:spPr>
          <a:xfrm>
            <a:off x="838200" y="274638"/>
            <a:ext cx="8839200" cy="1143000"/>
          </a:xfrm>
        </p:spPr>
        <p:txBody>
          <a:bodyPr>
            <a:normAutofit fontScale="90000"/>
          </a:bodyPr>
          <a:lstStyle/>
          <a:p>
            <a:r>
              <a:rPr lang="en-US" dirty="0">
                <a:solidFill>
                  <a:srgbClr val="090AF0"/>
                </a:solidFill>
              </a:rPr>
              <a:t>“Why are we learning programming?”</a:t>
            </a:r>
          </a:p>
        </p:txBody>
      </p:sp>
      <p:sp>
        <p:nvSpPr>
          <p:cNvPr id="3" name="Content Placeholder 2">
            <a:extLst>
              <a:ext uri="{FF2B5EF4-FFF2-40B4-BE49-F238E27FC236}">
                <a16:creationId xmlns:a16="http://schemas.microsoft.com/office/drawing/2014/main" id="{8955BD10-B6FD-C84D-8B4A-295AAD3DDB4B}"/>
              </a:ext>
            </a:extLst>
          </p:cNvPr>
          <p:cNvSpPr>
            <a:spLocks noGrp="1"/>
          </p:cNvSpPr>
          <p:nvPr>
            <p:ph sz="quarter" idx="13"/>
          </p:nvPr>
        </p:nvSpPr>
        <p:spPr>
          <a:xfrm>
            <a:off x="685330" y="1143000"/>
            <a:ext cx="8161490" cy="5410200"/>
          </a:xfrm>
        </p:spPr>
        <p:txBody>
          <a:bodyPr>
            <a:normAutofit/>
          </a:bodyPr>
          <a:lstStyle/>
          <a:p>
            <a:r>
              <a:rPr lang="en-US" sz="2800" dirty="0"/>
              <a:t>Students haven’t seen this in other physics classes</a:t>
            </a:r>
          </a:p>
          <a:p>
            <a:endParaRPr lang="en-US" sz="2800" dirty="0"/>
          </a:p>
          <a:p>
            <a:r>
              <a:rPr lang="en-US" sz="2800" dirty="0"/>
              <a:t>Don’t call it programming</a:t>
            </a:r>
          </a:p>
          <a:p>
            <a:pPr lvl="1"/>
            <a:r>
              <a:rPr lang="en-US" sz="2800" dirty="0"/>
              <a:t>Computational modeling</a:t>
            </a:r>
          </a:p>
          <a:p>
            <a:pPr lvl="1"/>
            <a:endParaRPr lang="en-US" sz="2800" dirty="0"/>
          </a:p>
          <a:p>
            <a:r>
              <a:rPr lang="en-US" sz="2800" dirty="0"/>
              <a:t>Don’t say “we are programming” or “we are coding”</a:t>
            </a:r>
          </a:p>
          <a:p>
            <a:pPr lvl="1"/>
            <a:r>
              <a:rPr lang="en-US" sz="2800" dirty="0"/>
              <a:t>“We are modifying code”</a:t>
            </a:r>
          </a:p>
          <a:p>
            <a:pPr lvl="1"/>
            <a:endParaRPr lang="en-US" sz="2800" dirty="0"/>
          </a:p>
          <a:p>
            <a:pPr marL="0" indent="0">
              <a:buNone/>
            </a:pPr>
            <a:endParaRPr lang="en-US" sz="2800" dirty="0"/>
          </a:p>
        </p:txBody>
      </p:sp>
    </p:spTree>
    <p:extLst>
      <p:ext uri="{BB962C8B-B14F-4D97-AF65-F5344CB8AC3E}">
        <p14:creationId xmlns:p14="http://schemas.microsoft.com/office/powerpoint/2010/main" val="14156315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Content Placeholder 1">
                <a:extLst>
                  <a:ext uri="{FF2B5EF4-FFF2-40B4-BE49-F238E27FC236}">
                    <a16:creationId xmlns:a16="http://schemas.microsoft.com/office/drawing/2014/main" id="{2C3CEE1D-107D-5B41-B8A6-EAE781024821}"/>
                  </a:ext>
                </a:extLst>
              </p:cNvPr>
              <p:cNvSpPr>
                <a:spLocks noGrp="1"/>
              </p:cNvSpPr>
              <p:nvPr>
                <p:ph idx="1"/>
              </p:nvPr>
            </p:nvSpPr>
            <p:spPr>
              <a:xfrm>
                <a:off x="1028700" y="838200"/>
                <a:ext cx="7200900" cy="5638800"/>
              </a:xfrm>
            </p:spPr>
            <p:txBody>
              <a:bodyPr>
                <a:normAutofit/>
              </a:bodyPr>
              <a:lstStyle/>
              <a:p>
                <a:r>
                  <a:rPr lang="en-US" dirty="0"/>
                  <a:t>What is “</a:t>
                </a:r>
                <a14:m>
                  <m:oMath xmlns:m="http://schemas.openxmlformats.org/officeDocument/2006/math">
                    <m:r>
                      <a:rPr lang="en-US" i="1" dirty="0" smtClean="0">
                        <a:latin typeface="Cambria Math" panose="02040503050406030204" pitchFamily="18" charset="0"/>
                      </a:rPr>
                      <m:t>1</m:t>
                    </m:r>
                  </m:oMath>
                </a14:m>
                <a:r>
                  <a:rPr lang="en-US" dirty="0"/>
                  <a:t>&lt;enter&gt;</a:t>
                </a:r>
                <a14:m>
                  <m:oMath xmlns:m="http://schemas.openxmlformats.org/officeDocument/2006/math">
                    <m:r>
                      <a:rPr lang="en-US" i="1" dirty="0" smtClean="0">
                        <a:latin typeface="Cambria Math" panose="02040503050406030204" pitchFamily="18" charset="0"/>
                      </a:rPr>
                      <m:t>2+5</m:t>
                    </m:r>
                  </m:oMath>
                </a14:m>
                <a:r>
                  <a:rPr lang="en-US" dirty="0"/>
                  <a:t>&lt;enter&gt;</a:t>
                </a:r>
                <a14:m>
                  <m:oMath xmlns:m="http://schemas.openxmlformats.org/officeDocument/2006/math">
                    <m:r>
                      <a:rPr lang="en-US" i="1" dirty="0" smtClean="0">
                        <a:latin typeface="Cambria Math" panose="02040503050406030204" pitchFamily="18" charset="0"/>
                      </a:rPr>
                      <m:t>2−</m:t>
                    </m:r>
                    <m:r>
                      <a:rPr lang="en-US" b="0" i="1" dirty="0" smtClean="0">
                        <a:latin typeface="Cambria Math" panose="02040503050406030204" pitchFamily="18" charset="0"/>
                      </a:rPr>
                      <m:t>×</m:t>
                    </m:r>
                  </m:oMath>
                </a14:m>
                <a:r>
                  <a:rPr lang="en-US" dirty="0"/>
                  <a:t>” equal to?</a:t>
                </a:r>
              </a:p>
              <a:p>
                <a:endParaRPr lang="en-US" dirty="0"/>
              </a:p>
              <a:p>
                <a:endParaRPr lang="en-US" dirty="0"/>
              </a:p>
              <a:p>
                <a:endParaRPr lang="en-US" dirty="0"/>
              </a:p>
              <a:p>
                <a:endParaRPr lang="en-US" dirty="0"/>
              </a:p>
              <a:p>
                <a:endParaRPr lang="en-US" dirty="0"/>
              </a:p>
              <a:p>
                <a14:m>
                  <m:oMath xmlns:m="http://schemas.openxmlformats.org/officeDocument/2006/math">
                    <m:d>
                      <m:dPr>
                        <m:ctrlPr>
                          <a:rPr lang="en-US" b="0" i="1" smtClean="0">
                            <a:latin typeface="Cambria Math" panose="02040503050406030204" pitchFamily="18" charset="0"/>
                          </a:rPr>
                        </m:ctrlPr>
                      </m:dPr>
                      <m:e>
                        <m:r>
                          <a:rPr lang="en-US" b="0" i="1" smtClean="0">
                            <a:latin typeface="Cambria Math" panose="02040503050406030204" pitchFamily="18" charset="0"/>
                          </a:rPr>
                          <m:t>1+2</m:t>
                        </m:r>
                      </m:e>
                    </m:d>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5−2</m:t>
                        </m:r>
                      </m:e>
                    </m:d>
                    <m:r>
                      <a:rPr lang="en-US" b="0" i="1" smtClean="0">
                        <a:latin typeface="Cambria Math" panose="02040503050406030204" pitchFamily="18" charset="0"/>
                      </a:rPr>
                      <m:t>=9</m:t>
                    </m:r>
                  </m:oMath>
                </a14:m>
                <a:endParaRPr lang="en-US" dirty="0"/>
              </a:p>
              <a:p>
                <a:endParaRPr lang="en-US" dirty="0"/>
              </a:p>
              <a:p>
                <a:endParaRPr lang="en-US" dirty="0"/>
              </a:p>
              <a:p>
                <a:endParaRPr lang="en-US" dirty="0"/>
              </a:p>
              <a:p>
                <a:endParaRPr lang="en-US" dirty="0"/>
              </a:p>
              <a:p>
                <a:endParaRPr lang="en-US" dirty="0"/>
              </a:p>
            </p:txBody>
          </p:sp>
        </mc:Choice>
        <mc:Fallback>
          <p:sp>
            <p:nvSpPr>
              <p:cNvPr id="2" name="Content Placeholder 1">
                <a:extLst>
                  <a:ext uri="{FF2B5EF4-FFF2-40B4-BE49-F238E27FC236}">
                    <a16:creationId xmlns:a16="http://schemas.microsoft.com/office/drawing/2014/main" id="{2C3CEE1D-107D-5B41-B8A6-EAE781024821}"/>
                  </a:ext>
                </a:extLst>
              </p:cNvPr>
              <p:cNvSpPr>
                <a:spLocks noGrp="1" noRot="1" noChangeAspect="1" noMove="1" noResize="1" noEditPoints="1" noAdjustHandles="1" noChangeArrowheads="1" noChangeShapeType="1" noTextEdit="1"/>
              </p:cNvSpPr>
              <p:nvPr>
                <p:ph idx="1"/>
              </p:nvPr>
            </p:nvSpPr>
            <p:spPr>
              <a:xfrm>
                <a:off x="1028700" y="838200"/>
                <a:ext cx="7200900" cy="5638800"/>
              </a:xfrm>
              <a:blipFill>
                <a:blip r:embed="rId3"/>
                <a:stretch>
                  <a:fillRect l="-2289" t="-2247"/>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D9212A48-233C-C04C-BB0C-8EDD634EDB77}"/>
              </a:ext>
            </a:extLst>
          </p:cNvPr>
          <p:cNvPicPr>
            <a:picLocks noChangeAspect="1"/>
          </p:cNvPicPr>
          <p:nvPr/>
        </p:nvPicPr>
        <p:blipFill>
          <a:blip r:embed="rId4"/>
          <a:stretch>
            <a:fillRect/>
          </a:stretch>
        </p:blipFill>
        <p:spPr>
          <a:xfrm>
            <a:off x="2400300" y="2184400"/>
            <a:ext cx="4343400" cy="2794000"/>
          </a:xfrm>
          <a:prstGeom prst="rect">
            <a:avLst/>
          </a:prstGeom>
        </p:spPr>
      </p:pic>
    </p:spTree>
    <p:extLst>
      <p:ext uri="{BB962C8B-B14F-4D97-AF65-F5344CB8AC3E}">
        <p14:creationId xmlns:p14="http://schemas.microsoft.com/office/powerpoint/2010/main" val="1951045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p:tgtEl>
                                          <p:spTgt spid="4"/>
                                        </p:tgtEl>
                                        <p:attrNameLst>
                                          <p:attrName>ppt_y</p:attrName>
                                        </p:attrNameLst>
                                      </p:cBhvr>
                                      <p:tavLst>
                                        <p:tav tm="0">
                                          <p:val>
                                            <p:strVal val="#ppt_y+#ppt_h*1.125000"/>
                                          </p:val>
                                        </p:tav>
                                        <p:tav tm="100000">
                                          <p:val>
                                            <p:strVal val="#ppt_y"/>
                                          </p:val>
                                        </p:tav>
                                      </p:tavLst>
                                    </p:anim>
                                    <p:animEffect transition="in" filter="wipe(up)">
                                      <p:cBhvr>
                                        <p:cTn id="8" dur="500"/>
                                        <p:tgtEl>
                                          <p:spTgt spid="4"/>
                                        </p:tgtEl>
                                      </p:cBhvr>
                                    </p:animEffec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2">
                                            <p:txEl>
                                              <p:pRg st="6" end="6"/>
                                            </p:txEl>
                                          </p:spTgt>
                                        </p:tgtEl>
                                        <p:attrNameLst>
                                          <p:attrName>style.visibility</p:attrName>
                                        </p:attrNameLst>
                                      </p:cBhvr>
                                      <p:to>
                                        <p:strVal val="visible"/>
                                      </p:to>
                                    </p:set>
                                    <p:animEffect transition="in" filter="fade">
                                      <p:cBhvr>
                                        <p:cTn id="13" dur="500"/>
                                        <p:tgtEl>
                                          <p:spTgt spid="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3663AB-0C4A-2740-BF71-CFFE1D4A0C5F}"/>
              </a:ext>
            </a:extLst>
          </p:cNvPr>
          <p:cNvSpPr>
            <a:spLocks noGrp="1"/>
          </p:cNvSpPr>
          <p:nvPr>
            <p:ph type="title"/>
          </p:nvPr>
        </p:nvSpPr>
        <p:spPr/>
        <p:txBody>
          <a:bodyPr/>
          <a:lstStyle/>
          <a:p>
            <a:r>
              <a:rPr lang="en-US" dirty="0">
                <a:solidFill>
                  <a:srgbClr val="090AF0"/>
                </a:solidFill>
              </a:rPr>
              <a:t>That’s not programming!</a:t>
            </a:r>
          </a:p>
        </p:txBody>
      </p:sp>
      <p:sp>
        <p:nvSpPr>
          <p:cNvPr id="3" name="Content Placeholder 2">
            <a:extLst>
              <a:ext uri="{FF2B5EF4-FFF2-40B4-BE49-F238E27FC236}">
                <a16:creationId xmlns:a16="http://schemas.microsoft.com/office/drawing/2014/main" id="{BAD4DB8E-E6E7-CB4A-8B07-CBB50D1255C9}"/>
              </a:ext>
            </a:extLst>
          </p:cNvPr>
          <p:cNvSpPr>
            <a:spLocks noGrp="1"/>
          </p:cNvSpPr>
          <p:nvPr>
            <p:ph sz="quarter" idx="13"/>
          </p:nvPr>
        </p:nvSpPr>
        <p:spPr>
          <a:xfrm>
            <a:off x="532930" y="1716946"/>
            <a:ext cx="7772870" cy="3424107"/>
          </a:xfrm>
        </p:spPr>
        <p:txBody>
          <a:bodyPr>
            <a:noAutofit/>
          </a:bodyPr>
          <a:lstStyle/>
          <a:p>
            <a:r>
              <a:rPr lang="en-US" sz="2800" dirty="0"/>
              <a:t>This isn’t programming…</a:t>
            </a:r>
          </a:p>
          <a:p>
            <a:endParaRPr lang="en-US" sz="2800" dirty="0"/>
          </a:p>
          <a:p>
            <a:endParaRPr lang="en-US" sz="2800" dirty="0"/>
          </a:p>
          <a:p>
            <a:endParaRPr lang="en-US" sz="2800" dirty="0"/>
          </a:p>
          <a:p>
            <a:endParaRPr lang="en-US" sz="2800" dirty="0"/>
          </a:p>
          <a:p>
            <a:endParaRPr lang="en-US" sz="2800" dirty="0"/>
          </a:p>
          <a:p>
            <a:r>
              <a:rPr lang="en-US" sz="2800" dirty="0"/>
              <a:t>THIS is programming…</a:t>
            </a:r>
          </a:p>
        </p:txBody>
      </p:sp>
      <p:pic>
        <p:nvPicPr>
          <p:cNvPr id="4" name="Picture 3">
            <a:extLst>
              <a:ext uri="{FF2B5EF4-FFF2-40B4-BE49-F238E27FC236}">
                <a16:creationId xmlns:a16="http://schemas.microsoft.com/office/drawing/2014/main" id="{02913FB1-1A72-7541-AF93-7C32144F0C60}"/>
              </a:ext>
            </a:extLst>
          </p:cNvPr>
          <p:cNvPicPr>
            <a:picLocks noChangeAspect="1"/>
          </p:cNvPicPr>
          <p:nvPr/>
        </p:nvPicPr>
        <p:blipFill>
          <a:blip r:embed="rId3"/>
          <a:stretch>
            <a:fillRect/>
          </a:stretch>
        </p:blipFill>
        <p:spPr>
          <a:xfrm>
            <a:off x="4561621" y="3570288"/>
            <a:ext cx="4582379" cy="3135312"/>
          </a:xfrm>
          <a:prstGeom prst="rect">
            <a:avLst/>
          </a:prstGeom>
        </p:spPr>
      </p:pic>
      <p:pic>
        <p:nvPicPr>
          <p:cNvPr id="5" name="Picture 4">
            <a:extLst>
              <a:ext uri="{FF2B5EF4-FFF2-40B4-BE49-F238E27FC236}">
                <a16:creationId xmlns:a16="http://schemas.microsoft.com/office/drawing/2014/main" id="{67FF272F-E1BC-1B42-A742-86173FAF1CAC}"/>
              </a:ext>
            </a:extLst>
          </p:cNvPr>
          <p:cNvPicPr>
            <a:picLocks noChangeAspect="1"/>
          </p:cNvPicPr>
          <p:nvPr/>
        </p:nvPicPr>
        <p:blipFill>
          <a:blip r:embed="rId4"/>
          <a:stretch>
            <a:fillRect/>
          </a:stretch>
        </p:blipFill>
        <p:spPr>
          <a:xfrm>
            <a:off x="4953000" y="1539621"/>
            <a:ext cx="3581400" cy="1736979"/>
          </a:xfrm>
          <a:prstGeom prst="rect">
            <a:avLst/>
          </a:prstGeom>
        </p:spPr>
      </p:pic>
    </p:spTree>
    <p:extLst>
      <p:ext uri="{BB962C8B-B14F-4D97-AF65-F5344CB8AC3E}">
        <p14:creationId xmlns:p14="http://schemas.microsoft.com/office/powerpoint/2010/main" val="3789332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animEffect transition="in" filter="fade">
                                      <p:cBhvr>
                                        <p:cTn id="7" dur="2000"/>
                                        <p:tgtEl>
                                          <p:spTgt spid="3">
                                            <p:txEl>
                                              <p:pRg st="6" end="6"/>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3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520A7A-FDCD-AF4A-8D1A-653CFBB71D71}"/>
              </a:ext>
            </a:extLst>
          </p:cNvPr>
          <p:cNvSpPr>
            <a:spLocks noGrp="1"/>
          </p:cNvSpPr>
          <p:nvPr>
            <p:ph type="title"/>
          </p:nvPr>
        </p:nvSpPr>
        <p:spPr/>
        <p:txBody>
          <a:bodyPr/>
          <a:lstStyle/>
          <a:p>
            <a:r>
              <a:rPr lang="en-US" dirty="0">
                <a:solidFill>
                  <a:srgbClr val="090AF0"/>
                </a:solidFill>
              </a:rPr>
              <a:t>“This is a physics course”</a:t>
            </a:r>
          </a:p>
        </p:txBody>
      </p:sp>
      <p:sp>
        <p:nvSpPr>
          <p:cNvPr id="3" name="Content Placeholder 2">
            <a:extLst>
              <a:ext uri="{FF2B5EF4-FFF2-40B4-BE49-F238E27FC236}">
                <a16:creationId xmlns:a16="http://schemas.microsoft.com/office/drawing/2014/main" id="{8955BD10-B6FD-C84D-8B4A-295AAD3DDB4B}"/>
              </a:ext>
            </a:extLst>
          </p:cNvPr>
          <p:cNvSpPr>
            <a:spLocks noGrp="1"/>
          </p:cNvSpPr>
          <p:nvPr>
            <p:ph sz="quarter" idx="13"/>
          </p:nvPr>
        </p:nvSpPr>
        <p:spPr>
          <a:xfrm>
            <a:off x="685565" y="1428750"/>
            <a:ext cx="7772870" cy="4514850"/>
          </a:xfrm>
        </p:spPr>
        <p:txBody>
          <a:bodyPr>
            <a:normAutofit/>
          </a:bodyPr>
          <a:lstStyle/>
          <a:p>
            <a:r>
              <a:rPr lang="en-US" sz="3200" dirty="0"/>
              <a:t>Show how learning objectives tie to computational modeling</a:t>
            </a:r>
          </a:p>
          <a:p>
            <a:endParaRPr lang="en-US" sz="3200" dirty="0"/>
          </a:p>
          <a:p>
            <a:r>
              <a:rPr lang="en-US" sz="3200" dirty="0"/>
              <a:t>Make it relevant</a:t>
            </a:r>
          </a:p>
          <a:p>
            <a:pPr lvl="1"/>
            <a:r>
              <a:rPr lang="en-US" sz="3200" dirty="0"/>
              <a:t>Long term projects</a:t>
            </a:r>
          </a:p>
          <a:p>
            <a:pPr lvl="1"/>
            <a:r>
              <a:rPr lang="en-US" sz="3200" dirty="0"/>
              <a:t>Include exam questions</a:t>
            </a:r>
          </a:p>
          <a:p>
            <a:pPr lvl="1"/>
            <a:endParaRPr lang="en-US" sz="3200" dirty="0"/>
          </a:p>
          <a:p>
            <a:r>
              <a:rPr lang="en-US" sz="3200" dirty="0"/>
              <a:t>Talk about computational thinking</a:t>
            </a:r>
          </a:p>
        </p:txBody>
      </p:sp>
      <p:pic>
        <p:nvPicPr>
          <p:cNvPr id="4" name="Picture 3">
            <a:extLst>
              <a:ext uri="{FF2B5EF4-FFF2-40B4-BE49-F238E27FC236}">
                <a16:creationId xmlns:a16="http://schemas.microsoft.com/office/drawing/2014/main" id="{5E2B1E8B-96FE-FB40-90B4-60689FA35BC8}"/>
              </a:ext>
            </a:extLst>
          </p:cNvPr>
          <p:cNvPicPr>
            <a:picLocks noChangeAspect="1"/>
          </p:cNvPicPr>
          <p:nvPr/>
        </p:nvPicPr>
        <p:blipFill>
          <a:blip r:embed="rId3"/>
          <a:stretch>
            <a:fillRect/>
          </a:stretch>
        </p:blipFill>
        <p:spPr>
          <a:xfrm>
            <a:off x="7162800" y="4876800"/>
            <a:ext cx="1905000" cy="1905000"/>
          </a:xfrm>
          <a:prstGeom prst="rect">
            <a:avLst/>
          </a:prstGeom>
        </p:spPr>
      </p:pic>
      <p:sp>
        <p:nvSpPr>
          <p:cNvPr id="5" name="TextBox 4">
            <a:extLst>
              <a:ext uri="{FF2B5EF4-FFF2-40B4-BE49-F238E27FC236}">
                <a16:creationId xmlns:a16="http://schemas.microsoft.com/office/drawing/2014/main" id="{CF8D6C74-EB73-BA4E-93CF-D476E5E7CDC7}"/>
              </a:ext>
            </a:extLst>
          </p:cNvPr>
          <p:cNvSpPr txBox="1"/>
          <p:nvPr/>
        </p:nvSpPr>
        <p:spPr>
          <a:xfrm>
            <a:off x="4876800" y="6553200"/>
            <a:ext cx="4419600" cy="307777"/>
          </a:xfrm>
          <a:prstGeom prst="rect">
            <a:avLst/>
          </a:prstGeom>
          <a:noFill/>
        </p:spPr>
        <p:txBody>
          <a:bodyPr wrap="square" rtlCol="0">
            <a:spAutoFit/>
          </a:bodyPr>
          <a:lstStyle/>
          <a:p>
            <a:r>
              <a:rPr lang="en-US" sz="1400" dirty="0"/>
              <a:t>Computational Thinking in Introductory Physics</a:t>
            </a:r>
          </a:p>
        </p:txBody>
      </p:sp>
    </p:spTree>
    <p:extLst>
      <p:ext uri="{BB962C8B-B14F-4D97-AF65-F5344CB8AC3E}">
        <p14:creationId xmlns:p14="http://schemas.microsoft.com/office/powerpoint/2010/main" val="40334534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520A7A-FDCD-AF4A-8D1A-653CFBB71D71}"/>
              </a:ext>
            </a:extLst>
          </p:cNvPr>
          <p:cNvSpPr>
            <a:spLocks noGrp="1"/>
          </p:cNvSpPr>
          <p:nvPr>
            <p:ph type="title"/>
          </p:nvPr>
        </p:nvSpPr>
        <p:spPr/>
        <p:txBody>
          <a:bodyPr/>
          <a:lstStyle/>
          <a:p>
            <a:r>
              <a:rPr lang="en-US" dirty="0">
                <a:solidFill>
                  <a:srgbClr val="090AF0"/>
                </a:solidFill>
              </a:rPr>
              <a:t>”I should be learning physics”</a:t>
            </a:r>
          </a:p>
        </p:txBody>
      </p:sp>
      <p:sp>
        <p:nvSpPr>
          <p:cNvPr id="3" name="Content Placeholder 2">
            <a:extLst>
              <a:ext uri="{FF2B5EF4-FFF2-40B4-BE49-F238E27FC236}">
                <a16:creationId xmlns:a16="http://schemas.microsoft.com/office/drawing/2014/main" id="{8955BD10-B6FD-C84D-8B4A-295AAD3DDB4B}"/>
              </a:ext>
            </a:extLst>
          </p:cNvPr>
          <p:cNvSpPr>
            <a:spLocks noGrp="1"/>
          </p:cNvSpPr>
          <p:nvPr>
            <p:ph sz="quarter" idx="13"/>
          </p:nvPr>
        </p:nvSpPr>
        <p:spPr>
          <a:xfrm>
            <a:off x="609600" y="1681293"/>
            <a:ext cx="7772870" cy="3424107"/>
          </a:xfrm>
        </p:spPr>
        <p:txBody>
          <a:bodyPr>
            <a:normAutofit/>
          </a:bodyPr>
          <a:lstStyle/>
          <a:p>
            <a:r>
              <a:rPr lang="en-US" sz="3200" dirty="0"/>
              <a:t>Solve problems that aren’t possible otherwise</a:t>
            </a:r>
          </a:p>
          <a:p>
            <a:pPr lvl="1"/>
            <a:r>
              <a:rPr lang="en-US" sz="3200" dirty="0"/>
              <a:t>Electric field of a rod of charge not on axis or perpendicular to axis</a:t>
            </a:r>
          </a:p>
        </p:txBody>
      </p:sp>
      <p:pic>
        <p:nvPicPr>
          <p:cNvPr id="4" name="Picture 3">
            <a:extLst>
              <a:ext uri="{FF2B5EF4-FFF2-40B4-BE49-F238E27FC236}">
                <a16:creationId xmlns:a16="http://schemas.microsoft.com/office/drawing/2014/main" id="{C967EB7F-3096-E344-81C7-704804DB94AF}"/>
              </a:ext>
            </a:extLst>
          </p:cNvPr>
          <p:cNvPicPr>
            <a:picLocks noChangeAspect="1"/>
          </p:cNvPicPr>
          <p:nvPr/>
        </p:nvPicPr>
        <p:blipFill>
          <a:blip r:embed="rId3"/>
          <a:stretch>
            <a:fillRect/>
          </a:stretch>
        </p:blipFill>
        <p:spPr>
          <a:xfrm>
            <a:off x="5638800" y="3741421"/>
            <a:ext cx="3378200" cy="3040380"/>
          </a:xfrm>
          <a:prstGeom prst="rect">
            <a:avLst/>
          </a:prstGeom>
        </p:spPr>
      </p:pic>
      <p:sp>
        <p:nvSpPr>
          <p:cNvPr id="5" name="Content Placeholder 2">
            <a:extLst>
              <a:ext uri="{FF2B5EF4-FFF2-40B4-BE49-F238E27FC236}">
                <a16:creationId xmlns:a16="http://schemas.microsoft.com/office/drawing/2014/main" id="{72C65D56-991C-5748-8CC9-9591DE6E65DB}"/>
              </a:ext>
            </a:extLst>
          </p:cNvPr>
          <p:cNvSpPr txBox="1">
            <a:spLocks/>
          </p:cNvSpPr>
          <p:nvPr/>
        </p:nvSpPr>
        <p:spPr>
          <a:xfrm>
            <a:off x="609600" y="3657600"/>
            <a:ext cx="5119040" cy="3424107"/>
          </a:xfrm>
          <a:prstGeom prst="rect">
            <a:avLst/>
          </a:prstGeom>
        </p:spPr>
        <p:txBody>
          <a:bodyPr vert="horz" lIns="91440" tIns="45720" rIns="91440" bIns="45720" rtlCol="0">
            <a:normAutofit/>
          </a:bodyPr>
          <a:lstStyle>
            <a:lvl1pPr marL="384048" indent="-384048" algn="l" defTabSz="6858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6858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6858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6858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6858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6858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6858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6858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6858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pPr lvl="1"/>
            <a:endParaRPr lang="en-US" sz="3200" dirty="0"/>
          </a:p>
          <a:p>
            <a:r>
              <a:rPr lang="en-US" sz="3200" dirty="0"/>
              <a:t>Show things that aren’t intuitive</a:t>
            </a:r>
          </a:p>
          <a:p>
            <a:pPr lvl="1"/>
            <a:r>
              <a:rPr lang="en-US" sz="3200"/>
              <a:t>E.g. Field </a:t>
            </a:r>
            <a:r>
              <a:rPr lang="en-US" sz="3200" dirty="0"/>
              <a:t>between two charged plates </a:t>
            </a:r>
          </a:p>
        </p:txBody>
      </p:sp>
    </p:spTree>
    <p:extLst>
      <p:ext uri="{BB962C8B-B14F-4D97-AF65-F5344CB8AC3E}">
        <p14:creationId xmlns:p14="http://schemas.microsoft.com/office/powerpoint/2010/main" val="12566155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397F0B-A802-E74E-9493-F05239A49A1B}"/>
              </a:ext>
            </a:extLst>
          </p:cNvPr>
          <p:cNvSpPr>
            <a:spLocks noGrp="1"/>
          </p:cNvSpPr>
          <p:nvPr>
            <p:ph type="title"/>
          </p:nvPr>
        </p:nvSpPr>
        <p:spPr>
          <a:xfrm>
            <a:off x="456730" y="0"/>
            <a:ext cx="8534870" cy="1485900"/>
          </a:xfrm>
        </p:spPr>
        <p:txBody>
          <a:bodyPr/>
          <a:lstStyle/>
          <a:p>
            <a:r>
              <a:rPr lang="en-US" dirty="0">
                <a:solidFill>
                  <a:srgbClr val="090AF0"/>
                </a:solidFill>
              </a:rPr>
              <a:t>A Short History of Computational Modeling</a:t>
            </a:r>
          </a:p>
        </p:txBody>
      </p:sp>
      <p:sp>
        <p:nvSpPr>
          <p:cNvPr id="3" name="Content Placeholder 2">
            <a:extLst>
              <a:ext uri="{FF2B5EF4-FFF2-40B4-BE49-F238E27FC236}">
                <a16:creationId xmlns:a16="http://schemas.microsoft.com/office/drawing/2014/main" id="{8B6D80FE-F05F-E14B-A090-DBB7B831E260}"/>
              </a:ext>
            </a:extLst>
          </p:cNvPr>
          <p:cNvSpPr>
            <a:spLocks noGrp="1"/>
          </p:cNvSpPr>
          <p:nvPr>
            <p:ph sz="quarter" idx="13"/>
          </p:nvPr>
        </p:nvSpPr>
        <p:spPr>
          <a:xfrm>
            <a:off x="685330" y="1295400"/>
            <a:ext cx="7772870" cy="5333999"/>
          </a:xfrm>
        </p:spPr>
        <p:txBody>
          <a:bodyPr>
            <a:normAutofit fontScale="92500" lnSpcReduction="10000"/>
          </a:bodyPr>
          <a:lstStyle/>
          <a:p>
            <a:r>
              <a:rPr lang="en-US" sz="2800" dirty="0"/>
              <a:t>Hand-written math: ~ 3000 BCE - …</a:t>
            </a:r>
          </a:p>
          <a:p>
            <a:endParaRPr lang="en-US" sz="2800" dirty="0"/>
          </a:p>
          <a:p>
            <a:r>
              <a:rPr lang="en-US" sz="2800" dirty="0"/>
              <a:t>Logarithm Tables:   1614 to ?</a:t>
            </a:r>
          </a:p>
          <a:p>
            <a:endParaRPr lang="en-US" sz="2800" dirty="0"/>
          </a:p>
          <a:p>
            <a:r>
              <a:rPr lang="en-US" sz="2800" dirty="0"/>
              <a:t>Slide Rules:  1620 to 1975</a:t>
            </a:r>
          </a:p>
          <a:p>
            <a:endParaRPr lang="en-US" sz="2800" dirty="0"/>
          </a:p>
          <a:p>
            <a:r>
              <a:rPr lang="en-US" sz="2800" dirty="0"/>
              <a:t>Handheld Calculator: 1972 - …</a:t>
            </a:r>
          </a:p>
          <a:p>
            <a:endParaRPr lang="en-US" sz="2800" dirty="0"/>
          </a:p>
          <a:p>
            <a:r>
              <a:rPr lang="en-US" sz="2800" dirty="0"/>
              <a:t>Personal Computer:  1977 – …</a:t>
            </a:r>
          </a:p>
          <a:p>
            <a:endParaRPr lang="en-US" sz="2800" dirty="0"/>
          </a:p>
          <a:p>
            <a:r>
              <a:rPr lang="en-US" sz="2800" dirty="0"/>
              <a:t>Python: 1989 - …</a:t>
            </a:r>
          </a:p>
        </p:txBody>
      </p:sp>
      <p:pic>
        <p:nvPicPr>
          <p:cNvPr id="5" name="Picture 4">
            <a:extLst>
              <a:ext uri="{FF2B5EF4-FFF2-40B4-BE49-F238E27FC236}">
                <a16:creationId xmlns:a16="http://schemas.microsoft.com/office/drawing/2014/main" id="{CFE04EF6-E8CF-9044-BFE5-788945ED6502}"/>
              </a:ext>
            </a:extLst>
          </p:cNvPr>
          <p:cNvPicPr>
            <a:picLocks noChangeAspect="1"/>
          </p:cNvPicPr>
          <p:nvPr/>
        </p:nvPicPr>
        <p:blipFill>
          <a:blip r:embed="rId3"/>
          <a:stretch>
            <a:fillRect/>
          </a:stretch>
        </p:blipFill>
        <p:spPr>
          <a:xfrm>
            <a:off x="5289092" y="3191916"/>
            <a:ext cx="1925320" cy="554610"/>
          </a:xfrm>
          <a:prstGeom prst="rect">
            <a:avLst/>
          </a:prstGeom>
        </p:spPr>
      </p:pic>
      <p:pic>
        <p:nvPicPr>
          <p:cNvPr id="6" name="Picture 5">
            <a:extLst>
              <a:ext uri="{FF2B5EF4-FFF2-40B4-BE49-F238E27FC236}">
                <a16:creationId xmlns:a16="http://schemas.microsoft.com/office/drawing/2014/main" id="{097DE392-11E1-7943-8087-B714B9302CD3}"/>
              </a:ext>
            </a:extLst>
          </p:cNvPr>
          <p:cNvPicPr>
            <a:picLocks noChangeAspect="1"/>
          </p:cNvPicPr>
          <p:nvPr/>
        </p:nvPicPr>
        <p:blipFill>
          <a:blip r:embed="rId4"/>
          <a:stretch>
            <a:fillRect/>
          </a:stretch>
        </p:blipFill>
        <p:spPr>
          <a:xfrm>
            <a:off x="5429367" y="2118268"/>
            <a:ext cx="673242" cy="872251"/>
          </a:xfrm>
          <a:prstGeom prst="rect">
            <a:avLst/>
          </a:prstGeom>
        </p:spPr>
      </p:pic>
      <p:pic>
        <p:nvPicPr>
          <p:cNvPr id="8" name="Picture 7">
            <a:extLst>
              <a:ext uri="{FF2B5EF4-FFF2-40B4-BE49-F238E27FC236}">
                <a16:creationId xmlns:a16="http://schemas.microsoft.com/office/drawing/2014/main" id="{62FB0420-90C4-8948-8611-94A6F13D4B7A}"/>
              </a:ext>
            </a:extLst>
          </p:cNvPr>
          <p:cNvPicPr>
            <a:picLocks noChangeAspect="1"/>
          </p:cNvPicPr>
          <p:nvPr/>
        </p:nvPicPr>
        <p:blipFill>
          <a:blip r:embed="rId5"/>
          <a:stretch>
            <a:fillRect/>
          </a:stretch>
        </p:blipFill>
        <p:spPr>
          <a:xfrm>
            <a:off x="5569888" y="4025514"/>
            <a:ext cx="1065441" cy="750071"/>
          </a:xfrm>
          <a:prstGeom prst="rect">
            <a:avLst/>
          </a:prstGeom>
        </p:spPr>
      </p:pic>
      <p:pic>
        <p:nvPicPr>
          <p:cNvPr id="9" name="Picture 8">
            <a:extLst>
              <a:ext uri="{FF2B5EF4-FFF2-40B4-BE49-F238E27FC236}">
                <a16:creationId xmlns:a16="http://schemas.microsoft.com/office/drawing/2014/main" id="{FB338187-6C18-5A41-B281-9CEA9706030C}"/>
              </a:ext>
            </a:extLst>
          </p:cNvPr>
          <p:cNvPicPr>
            <a:picLocks noChangeAspect="1"/>
          </p:cNvPicPr>
          <p:nvPr/>
        </p:nvPicPr>
        <p:blipFill>
          <a:blip r:embed="rId6"/>
          <a:stretch>
            <a:fillRect/>
          </a:stretch>
        </p:blipFill>
        <p:spPr>
          <a:xfrm>
            <a:off x="5599954" y="5039365"/>
            <a:ext cx="1137467" cy="1046470"/>
          </a:xfrm>
          <a:prstGeom prst="rect">
            <a:avLst/>
          </a:prstGeom>
        </p:spPr>
      </p:pic>
      <p:pic>
        <p:nvPicPr>
          <p:cNvPr id="10" name="Picture 9">
            <a:extLst>
              <a:ext uri="{FF2B5EF4-FFF2-40B4-BE49-F238E27FC236}">
                <a16:creationId xmlns:a16="http://schemas.microsoft.com/office/drawing/2014/main" id="{301BAEA3-A2F9-4D46-8F59-E0F062D918C8}"/>
              </a:ext>
            </a:extLst>
          </p:cNvPr>
          <p:cNvPicPr>
            <a:picLocks noChangeAspect="1"/>
          </p:cNvPicPr>
          <p:nvPr/>
        </p:nvPicPr>
        <p:blipFill>
          <a:blip r:embed="rId7"/>
          <a:stretch>
            <a:fillRect/>
          </a:stretch>
        </p:blipFill>
        <p:spPr>
          <a:xfrm>
            <a:off x="3903321" y="5864012"/>
            <a:ext cx="765387" cy="765387"/>
          </a:xfrm>
          <a:prstGeom prst="rect">
            <a:avLst/>
          </a:prstGeom>
        </p:spPr>
      </p:pic>
      <p:pic>
        <p:nvPicPr>
          <p:cNvPr id="4" name="Picture 3">
            <a:extLst>
              <a:ext uri="{FF2B5EF4-FFF2-40B4-BE49-F238E27FC236}">
                <a16:creationId xmlns:a16="http://schemas.microsoft.com/office/drawing/2014/main" id="{C3D50A4A-434B-8B46-A3A4-E8246591B74D}"/>
              </a:ext>
            </a:extLst>
          </p:cNvPr>
          <p:cNvPicPr>
            <a:picLocks noChangeAspect="1"/>
          </p:cNvPicPr>
          <p:nvPr/>
        </p:nvPicPr>
        <p:blipFill>
          <a:blip r:embed="rId8"/>
          <a:stretch>
            <a:fillRect/>
          </a:stretch>
        </p:blipFill>
        <p:spPr>
          <a:xfrm>
            <a:off x="6267132" y="1257300"/>
            <a:ext cx="1203962" cy="800635"/>
          </a:xfrm>
          <a:prstGeom prst="rect">
            <a:avLst/>
          </a:prstGeom>
        </p:spPr>
      </p:pic>
    </p:spTree>
    <p:extLst>
      <p:ext uri="{BB962C8B-B14F-4D97-AF65-F5344CB8AC3E}">
        <p14:creationId xmlns:p14="http://schemas.microsoft.com/office/powerpoint/2010/main" val="25029857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520A7A-FDCD-AF4A-8D1A-653CFBB71D71}"/>
              </a:ext>
            </a:extLst>
          </p:cNvPr>
          <p:cNvSpPr>
            <a:spLocks noGrp="1"/>
          </p:cNvSpPr>
          <p:nvPr>
            <p:ph type="title"/>
          </p:nvPr>
        </p:nvSpPr>
        <p:spPr>
          <a:xfrm>
            <a:off x="1028700" y="685800"/>
            <a:ext cx="7658100" cy="1485900"/>
          </a:xfrm>
        </p:spPr>
        <p:txBody>
          <a:bodyPr/>
          <a:lstStyle/>
          <a:p>
            <a:r>
              <a:rPr lang="en-US" dirty="0">
                <a:solidFill>
                  <a:srgbClr val="090AF0"/>
                </a:solidFill>
              </a:rPr>
              <a:t>“Just one more thing to learn”</a:t>
            </a:r>
          </a:p>
        </p:txBody>
      </p:sp>
      <p:sp>
        <p:nvSpPr>
          <p:cNvPr id="3" name="Content Placeholder 2">
            <a:extLst>
              <a:ext uri="{FF2B5EF4-FFF2-40B4-BE49-F238E27FC236}">
                <a16:creationId xmlns:a16="http://schemas.microsoft.com/office/drawing/2014/main" id="{8955BD10-B6FD-C84D-8B4A-295AAD3DDB4B}"/>
              </a:ext>
            </a:extLst>
          </p:cNvPr>
          <p:cNvSpPr>
            <a:spLocks noGrp="1"/>
          </p:cNvSpPr>
          <p:nvPr>
            <p:ph sz="quarter" idx="13"/>
          </p:nvPr>
        </p:nvSpPr>
        <p:spPr>
          <a:xfrm>
            <a:off x="685330" y="1828800"/>
            <a:ext cx="7772870" cy="4800599"/>
          </a:xfrm>
        </p:spPr>
        <p:txBody>
          <a:bodyPr>
            <a:normAutofit fontScale="92500" lnSpcReduction="10000"/>
          </a:bodyPr>
          <a:lstStyle/>
          <a:p>
            <a:r>
              <a:rPr lang="en-US" sz="3200" dirty="0"/>
              <a:t>Start small</a:t>
            </a:r>
          </a:p>
          <a:p>
            <a:pPr lvl="1"/>
            <a:r>
              <a:rPr lang="en-US" sz="3200" dirty="0"/>
              <a:t>Modify working code or minimally working code</a:t>
            </a:r>
          </a:p>
          <a:p>
            <a:pPr lvl="1"/>
            <a:endParaRPr lang="en-US" sz="3200" dirty="0"/>
          </a:p>
          <a:p>
            <a:r>
              <a:rPr lang="en-US" sz="3200" dirty="0"/>
              <a:t>Provide resources</a:t>
            </a:r>
          </a:p>
          <a:p>
            <a:pPr lvl="1"/>
            <a:r>
              <a:rPr lang="en-US" sz="3200" dirty="0"/>
              <a:t>Video tutorials</a:t>
            </a:r>
          </a:p>
          <a:p>
            <a:pPr lvl="1"/>
            <a:r>
              <a:rPr lang="en-US" sz="3200" dirty="0"/>
              <a:t>Online courses in Python</a:t>
            </a:r>
          </a:p>
          <a:p>
            <a:pPr lvl="1"/>
            <a:endParaRPr lang="en-US" sz="3200" dirty="0"/>
          </a:p>
          <a:p>
            <a:r>
              <a:rPr lang="en-US" sz="3200" dirty="0"/>
              <a:t>Provide timely feedback</a:t>
            </a:r>
          </a:p>
          <a:p>
            <a:pPr lvl="1"/>
            <a:r>
              <a:rPr lang="en-US" sz="3200" dirty="0"/>
              <a:t>Don’t be afraid to “give them the answer”</a:t>
            </a:r>
          </a:p>
        </p:txBody>
      </p:sp>
      <p:pic>
        <p:nvPicPr>
          <p:cNvPr id="4" name="Picture 3">
            <a:extLst>
              <a:ext uri="{FF2B5EF4-FFF2-40B4-BE49-F238E27FC236}">
                <a16:creationId xmlns:a16="http://schemas.microsoft.com/office/drawing/2014/main" id="{51E1F595-F596-0040-87F0-000CF736B6D7}"/>
              </a:ext>
            </a:extLst>
          </p:cNvPr>
          <p:cNvPicPr>
            <a:picLocks noChangeAspect="1"/>
          </p:cNvPicPr>
          <p:nvPr/>
        </p:nvPicPr>
        <p:blipFill>
          <a:blip r:embed="rId3"/>
          <a:stretch>
            <a:fillRect/>
          </a:stretch>
        </p:blipFill>
        <p:spPr>
          <a:xfrm>
            <a:off x="7239000" y="2971800"/>
            <a:ext cx="1905000" cy="1905000"/>
          </a:xfrm>
          <a:prstGeom prst="rect">
            <a:avLst/>
          </a:prstGeom>
        </p:spPr>
      </p:pic>
    </p:spTree>
    <p:extLst>
      <p:ext uri="{BB962C8B-B14F-4D97-AF65-F5344CB8AC3E}">
        <p14:creationId xmlns:p14="http://schemas.microsoft.com/office/powerpoint/2010/main" val="14119819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2C38EB-FED0-4A4A-8902-4EF5484FE3C0}"/>
              </a:ext>
            </a:extLst>
          </p:cNvPr>
          <p:cNvSpPr>
            <a:spLocks noGrp="1"/>
          </p:cNvSpPr>
          <p:nvPr>
            <p:ph type="title"/>
          </p:nvPr>
        </p:nvSpPr>
        <p:spPr/>
        <p:txBody>
          <a:bodyPr/>
          <a:lstStyle/>
          <a:p>
            <a:r>
              <a:rPr lang="en-US" dirty="0">
                <a:solidFill>
                  <a:srgbClr val="090AF0"/>
                </a:solidFill>
              </a:rPr>
              <a:t>What if I fail?</a:t>
            </a:r>
          </a:p>
        </p:txBody>
      </p:sp>
      <p:sp>
        <p:nvSpPr>
          <p:cNvPr id="3" name="Content Placeholder 2">
            <a:extLst>
              <a:ext uri="{FF2B5EF4-FFF2-40B4-BE49-F238E27FC236}">
                <a16:creationId xmlns:a16="http://schemas.microsoft.com/office/drawing/2014/main" id="{E4B2F8BD-A97B-E648-A996-A7299F65F9B2}"/>
              </a:ext>
            </a:extLst>
          </p:cNvPr>
          <p:cNvSpPr>
            <a:spLocks noGrp="1"/>
          </p:cNvSpPr>
          <p:nvPr>
            <p:ph sz="quarter" idx="13"/>
          </p:nvPr>
        </p:nvSpPr>
        <p:spPr/>
        <p:txBody>
          <a:bodyPr>
            <a:normAutofit/>
          </a:bodyPr>
          <a:lstStyle/>
          <a:p>
            <a:r>
              <a:rPr lang="en-US" sz="3200" dirty="0"/>
              <a:t>Too much content to cover</a:t>
            </a:r>
          </a:p>
          <a:p>
            <a:endParaRPr lang="en-US" sz="3200" dirty="0"/>
          </a:p>
          <a:p>
            <a:r>
              <a:rPr lang="en-US" sz="3200" dirty="0"/>
              <a:t>Colleagues don’t know Python</a:t>
            </a:r>
          </a:p>
          <a:p>
            <a:endParaRPr lang="en-US" sz="3200" dirty="0"/>
          </a:p>
          <a:p>
            <a:r>
              <a:rPr lang="en-US" sz="3200" dirty="0"/>
              <a:t>Departmental norms</a:t>
            </a:r>
          </a:p>
          <a:p>
            <a:endParaRPr lang="en-US" sz="3200" dirty="0"/>
          </a:p>
        </p:txBody>
      </p:sp>
      <p:pic>
        <p:nvPicPr>
          <p:cNvPr id="4" name="Picture 3">
            <a:extLst>
              <a:ext uri="{FF2B5EF4-FFF2-40B4-BE49-F238E27FC236}">
                <a16:creationId xmlns:a16="http://schemas.microsoft.com/office/drawing/2014/main" id="{A216EA0E-1524-0242-886D-1AAD43BB2EE0}"/>
              </a:ext>
            </a:extLst>
          </p:cNvPr>
          <p:cNvPicPr>
            <a:picLocks noChangeAspect="1"/>
          </p:cNvPicPr>
          <p:nvPr/>
        </p:nvPicPr>
        <p:blipFill>
          <a:blip r:embed="rId3"/>
          <a:stretch>
            <a:fillRect/>
          </a:stretch>
        </p:blipFill>
        <p:spPr>
          <a:xfrm>
            <a:off x="4372512" y="385893"/>
            <a:ext cx="4796888" cy="1773107"/>
          </a:xfrm>
          <a:prstGeom prst="rect">
            <a:avLst/>
          </a:prstGeom>
        </p:spPr>
      </p:pic>
    </p:spTree>
    <p:extLst>
      <p:ext uri="{BB962C8B-B14F-4D97-AF65-F5344CB8AC3E}">
        <p14:creationId xmlns:p14="http://schemas.microsoft.com/office/powerpoint/2010/main" val="24858104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8EC9B7-1B92-4B42-8037-0849F94A9970}"/>
              </a:ext>
            </a:extLst>
          </p:cNvPr>
          <p:cNvSpPr>
            <a:spLocks noGrp="1"/>
          </p:cNvSpPr>
          <p:nvPr>
            <p:ph type="title"/>
          </p:nvPr>
        </p:nvSpPr>
        <p:spPr/>
        <p:txBody>
          <a:bodyPr/>
          <a:lstStyle/>
          <a:p>
            <a:r>
              <a:rPr lang="en-US" dirty="0">
                <a:solidFill>
                  <a:srgbClr val="090AF0"/>
                </a:solidFill>
              </a:rPr>
              <a:t>Content Coverage</a:t>
            </a:r>
          </a:p>
        </p:txBody>
      </p:sp>
      <p:sp>
        <p:nvSpPr>
          <p:cNvPr id="3" name="Content Placeholder 2">
            <a:extLst>
              <a:ext uri="{FF2B5EF4-FFF2-40B4-BE49-F238E27FC236}">
                <a16:creationId xmlns:a16="http://schemas.microsoft.com/office/drawing/2014/main" id="{DAC67787-0F27-A043-9AC8-DF08C72EC021}"/>
              </a:ext>
            </a:extLst>
          </p:cNvPr>
          <p:cNvSpPr>
            <a:spLocks noGrp="1"/>
          </p:cNvSpPr>
          <p:nvPr>
            <p:ph sz="quarter" idx="13"/>
          </p:nvPr>
        </p:nvSpPr>
        <p:spPr>
          <a:xfrm>
            <a:off x="685330" y="2367093"/>
            <a:ext cx="8153870" cy="4033707"/>
          </a:xfrm>
        </p:spPr>
        <p:txBody>
          <a:bodyPr>
            <a:normAutofit/>
          </a:bodyPr>
          <a:lstStyle/>
          <a:p>
            <a:r>
              <a:rPr lang="en-US" sz="2800" dirty="0"/>
              <a:t>3-credit Statics course</a:t>
            </a:r>
          </a:p>
          <a:p>
            <a:pPr lvl="1"/>
            <a:r>
              <a:rPr lang="en-US" sz="2800" dirty="0"/>
              <a:t>No lab or discussion</a:t>
            </a:r>
          </a:p>
          <a:p>
            <a:endParaRPr lang="en-US" sz="2800" dirty="0"/>
          </a:p>
          <a:p>
            <a:r>
              <a:rPr lang="en-US" sz="2800" dirty="0"/>
              <a:t>Talk to ”downstream” instructors and departments</a:t>
            </a:r>
          </a:p>
          <a:p>
            <a:endParaRPr lang="en-US" sz="2800" dirty="0"/>
          </a:p>
          <a:p>
            <a:r>
              <a:rPr lang="en-US" sz="2800" dirty="0"/>
              <a:t>Does ”coverage” equal “understanding”?</a:t>
            </a:r>
          </a:p>
        </p:txBody>
      </p:sp>
    </p:spTree>
    <p:extLst>
      <p:ext uri="{BB962C8B-B14F-4D97-AF65-F5344CB8AC3E}">
        <p14:creationId xmlns:p14="http://schemas.microsoft.com/office/powerpoint/2010/main" val="39219359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9E88C3-C321-AF45-9A1F-B9E7A2FBE957}"/>
              </a:ext>
            </a:extLst>
          </p:cNvPr>
          <p:cNvSpPr>
            <a:spLocks noGrp="1"/>
          </p:cNvSpPr>
          <p:nvPr>
            <p:ph type="title"/>
          </p:nvPr>
        </p:nvSpPr>
        <p:spPr/>
        <p:txBody>
          <a:bodyPr/>
          <a:lstStyle/>
          <a:p>
            <a:r>
              <a:rPr lang="en-US" dirty="0">
                <a:solidFill>
                  <a:srgbClr val="090AF0"/>
                </a:solidFill>
              </a:rPr>
              <a:t>Lack of knowledge</a:t>
            </a:r>
          </a:p>
        </p:txBody>
      </p:sp>
      <p:sp>
        <p:nvSpPr>
          <p:cNvPr id="3" name="Content Placeholder 2">
            <a:extLst>
              <a:ext uri="{FF2B5EF4-FFF2-40B4-BE49-F238E27FC236}">
                <a16:creationId xmlns:a16="http://schemas.microsoft.com/office/drawing/2014/main" id="{BC9CE965-2510-3647-A01F-2F44F9763CAF}"/>
              </a:ext>
            </a:extLst>
          </p:cNvPr>
          <p:cNvSpPr>
            <a:spLocks noGrp="1"/>
          </p:cNvSpPr>
          <p:nvPr>
            <p:ph sz="quarter" idx="13"/>
          </p:nvPr>
        </p:nvSpPr>
        <p:spPr>
          <a:xfrm>
            <a:off x="685330" y="2367093"/>
            <a:ext cx="8001470" cy="3805107"/>
          </a:xfrm>
        </p:spPr>
        <p:txBody>
          <a:bodyPr>
            <a:normAutofit/>
          </a:bodyPr>
          <a:lstStyle/>
          <a:p>
            <a:r>
              <a:rPr lang="en-US" sz="3200" dirty="0"/>
              <a:t>Colleagues don’t use Python</a:t>
            </a:r>
          </a:p>
          <a:p>
            <a:pPr lvl="1"/>
            <a:r>
              <a:rPr lang="en-US" sz="3200" dirty="0"/>
              <a:t>Send them to FDW</a:t>
            </a:r>
          </a:p>
          <a:p>
            <a:pPr lvl="1"/>
            <a:endParaRPr lang="en-US" sz="3200" dirty="0"/>
          </a:p>
          <a:p>
            <a:r>
              <a:rPr lang="en-US" sz="3200" dirty="0"/>
              <a:t>Co-teach a course</a:t>
            </a:r>
          </a:p>
          <a:p>
            <a:endParaRPr lang="en-US" sz="3200" dirty="0"/>
          </a:p>
          <a:p>
            <a:r>
              <a:rPr lang="en-US" sz="3200" dirty="0"/>
              <a:t>Give them your intro material</a:t>
            </a:r>
          </a:p>
        </p:txBody>
      </p:sp>
    </p:spTree>
    <p:extLst>
      <p:ext uri="{BB962C8B-B14F-4D97-AF65-F5344CB8AC3E}">
        <p14:creationId xmlns:p14="http://schemas.microsoft.com/office/powerpoint/2010/main" val="39249510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6D77E26-AC4F-B341-B7DA-303E3C8EDFB7}"/>
              </a:ext>
            </a:extLst>
          </p:cNvPr>
          <p:cNvSpPr>
            <a:spLocks noGrp="1"/>
          </p:cNvSpPr>
          <p:nvPr>
            <p:ph type="title"/>
          </p:nvPr>
        </p:nvSpPr>
        <p:spPr/>
        <p:txBody>
          <a:bodyPr/>
          <a:lstStyle/>
          <a:p>
            <a:r>
              <a:rPr lang="en-US" dirty="0">
                <a:solidFill>
                  <a:srgbClr val="090AF0"/>
                </a:solidFill>
              </a:rPr>
              <a:t>PICUP</a:t>
            </a:r>
          </a:p>
        </p:txBody>
      </p:sp>
      <p:sp>
        <p:nvSpPr>
          <p:cNvPr id="2" name="Content Placeholder 1">
            <a:extLst>
              <a:ext uri="{FF2B5EF4-FFF2-40B4-BE49-F238E27FC236}">
                <a16:creationId xmlns:a16="http://schemas.microsoft.com/office/drawing/2014/main" id="{80B98700-0F7A-8E4E-B251-04A2FB2C623F}"/>
              </a:ext>
            </a:extLst>
          </p:cNvPr>
          <p:cNvSpPr>
            <a:spLocks noGrp="1"/>
          </p:cNvSpPr>
          <p:nvPr>
            <p:ph idx="1"/>
          </p:nvPr>
        </p:nvSpPr>
        <p:spPr/>
        <p:txBody>
          <a:bodyPr/>
          <a:lstStyle/>
          <a:p>
            <a:r>
              <a:rPr lang="en-US" dirty="0"/>
              <a:t>Lowering the barriers for the integration of computation into your curriculum</a:t>
            </a:r>
          </a:p>
        </p:txBody>
      </p:sp>
      <p:pic>
        <p:nvPicPr>
          <p:cNvPr id="4" name="Picture 3">
            <a:extLst>
              <a:ext uri="{FF2B5EF4-FFF2-40B4-BE49-F238E27FC236}">
                <a16:creationId xmlns:a16="http://schemas.microsoft.com/office/drawing/2014/main" id="{7D896A50-5856-A74D-80F8-569E479B9584}"/>
              </a:ext>
            </a:extLst>
          </p:cNvPr>
          <p:cNvPicPr>
            <a:picLocks noChangeAspect="1"/>
          </p:cNvPicPr>
          <p:nvPr/>
        </p:nvPicPr>
        <p:blipFill>
          <a:blip r:embed="rId3"/>
          <a:stretch>
            <a:fillRect/>
          </a:stretch>
        </p:blipFill>
        <p:spPr>
          <a:xfrm>
            <a:off x="1257300" y="3953820"/>
            <a:ext cx="6858000" cy="2218380"/>
          </a:xfrm>
          <a:prstGeom prst="rect">
            <a:avLst/>
          </a:prstGeom>
        </p:spPr>
      </p:pic>
    </p:spTree>
    <p:extLst>
      <p:ext uri="{BB962C8B-B14F-4D97-AF65-F5344CB8AC3E}">
        <p14:creationId xmlns:p14="http://schemas.microsoft.com/office/powerpoint/2010/main" val="27407014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2990DC-1E0F-034B-9111-EC958C459E41}"/>
              </a:ext>
            </a:extLst>
          </p:cNvPr>
          <p:cNvSpPr>
            <a:spLocks noGrp="1"/>
          </p:cNvSpPr>
          <p:nvPr>
            <p:ph type="title"/>
          </p:nvPr>
        </p:nvSpPr>
        <p:spPr/>
        <p:txBody>
          <a:bodyPr/>
          <a:lstStyle/>
          <a:p>
            <a:r>
              <a:rPr lang="en-US" dirty="0">
                <a:solidFill>
                  <a:srgbClr val="090AF0"/>
                </a:solidFill>
              </a:rPr>
              <a:t>Departmental Norms</a:t>
            </a:r>
          </a:p>
        </p:txBody>
      </p:sp>
      <p:sp>
        <p:nvSpPr>
          <p:cNvPr id="3" name="Content Placeholder 2">
            <a:extLst>
              <a:ext uri="{FF2B5EF4-FFF2-40B4-BE49-F238E27FC236}">
                <a16:creationId xmlns:a16="http://schemas.microsoft.com/office/drawing/2014/main" id="{BBB9FEB5-CA30-AF41-8FDD-A4BC7E43949D}"/>
              </a:ext>
            </a:extLst>
          </p:cNvPr>
          <p:cNvSpPr>
            <a:spLocks noGrp="1"/>
          </p:cNvSpPr>
          <p:nvPr>
            <p:ph sz="quarter" idx="13"/>
          </p:nvPr>
        </p:nvSpPr>
        <p:spPr>
          <a:xfrm>
            <a:off x="685330" y="2367093"/>
            <a:ext cx="8230070" cy="3957507"/>
          </a:xfrm>
        </p:spPr>
        <p:txBody>
          <a:bodyPr>
            <a:normAutofit/>
          </a:bodyPr>
          <a:lstStyle/>
          <a:p>
            <a:r>
              <a:rPr lang="en-US" sz="2800" dirty="0"/>
              <a:t>Serendipity</a:t>
            </a:r>
          </a:p>
          <a:p>
            <a:pPr lvl="1"/>
            <a:r>
              <a:rPr lang="en-US" sz="2800" dirty="0"/>
              <a:t>Keep trying when circumstances change</a:t>
            </a:r>
          </a:p>
          <a:p>
            <a:endParaRPr lang="en-US" sz="2800" dirty="0"/>
          </a:p>
          <a:p>
            <a:r>
              <a:rPr lang="en-US" sz="2800" dirty="0"/>
              <a:t>Mentor new faculty</a:t>
            </a:r>
          </a:p>
          <a:p>
            <a:pPr lvl="1"/>
            <a:r>
              <a:rPr lang="en-US" sz="2800" dirty="0"/>
              <a:t>Set the new norms</a:t>
            </a:r>
          </a:p>
          <a:p>
            <a:endParaRPr lang="en-US" sz="2800" dirty="0"/>
          </a:p>
          <a:p>
            <a:r>
              <a:rPr lang="en-US" sz="2800" dirty="0"/>
              <a:t>“Change happens one retirement at a time”</a:t>
            </a:r>
          </a:p>
        </p:txBody>
      </p:sp>
    </p:spTree>
    <p:extLst>
      <p:ext uri="{BB962C8B-B14F-4D97-AF65-F5344CB8AC3E}">
        <p14:creationId xmlns:p14="http://schemas.microsoft.com/office/powerpoint/2010/main" val="16127610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6D77E26-AC4F-B341-B7DA-303E3C8EDFB7}"/>
              </a:ext>
            </a:extLst>
          </p:cNvPr>
          <p:cNvSpPr>
            <a:spLocks noGrp="1"/>
          </p:cNvSpPr>
          <p:nvPr>
            <p:ph type="title"/>
          </p:nvPr>
        </p:nvSpPr>
        <p:spPr>
          <a:xfrm>
            <a:off x="1028700" y="419100"/>
            <a:ext cx="7200900" cy="1485900"/>
          </a:xfrm>
        </p:spPr>
        <p:txBody>
          <a:bodyPr/>
          <a:lstStyle/>
          <a:p>
            <a:r>
              <a:rPr lang="en-US" dirty="0">
                <a:solidFill>
                  <a:srgbClr val="090AF0"/>
                </a:solidFill>
              </a:rPr>
              <a:t>Join PICUP</a:t>
            </a:r>
          </a:p>
        </p:txBody>
      </p:sp>
      <p:sp>
        <p:nvSpPr>
          <p:cNvPr id="2" name="Content Placeholder 1">
            <a:extLst>
              <a:ext uri="{FF2B5EF4-FFF2-40B4-BE49-F238E27FC236}">
                <a16:creationId xmlns:a16="http://schemas.microsoft.com/office/drawing/2014/main" id="{80B98700-0F7A-8E4E-B251-04A2FB2C623F}"/>
              </a:ext>
            </a:extLst>
          </p:cNvPr>
          <p:cNvSpPr>
            <a:spLocks noGrp="1"/>
          </p:cNvSpPr>
          <p:nvPr>
            <p:ph idx="1"/>
          </p:nvPr>
        </p:nvSpPr>
        <p:spPr>
          <a:xfrm>
            <a:off x="1028700" y="1371600"/>
            <a:ext cx="7200900" cy="4191000"/>
          </a:xfrm>
        </p:spPr>
        <p:txBody>
          <a:bodyPr>
            <a:normAutofit fontScale="85000" lnSpcReduction="10000"/>
          </a:bodyPr>
          <a:lstStyle/>
          <a:p>
            <a:r>
              <a:rPr lang="en-US" dirty="0"/>
              <a:t>Lowering the barriers for the integration of computation into your curriculum</a:t>
            </a:r>
          </a:p>
          <a:p>
            <a:endParaRPr lang="en-US" dirty="0"/>
          </a:p>
          <a:p>
            <a:endParaRPr lang="en-US" dirty="0"/>
          </a:p>
          <a:p>
            <a:endParaRPr lang="en-US" dirty="0"/>
          </a:p>
          <a:p>
            <a:pPr marL="0" indent="0">
              <a:buNone/>
            </a:pPr>
            <a:endParaRPr lang="en-US" dirty="0"/>
          </a:p>
          <a:p>
            <a:r>
              <a:rPr lang="en-US" dirty="0"/>
              <a:t>Join the conversation and ask your questions on Slack:</a:t>
            </a:r>
          </a:p>
        </p:txBody>
      </p:sp>
      <p:pic>
        <p:nvPicPr>
          <p:cNvPr id="4" name="Picture 3">
            <a:extLst>
              <a:ext uri="{FF2B5EF4-FFF2-40B4-BE49-F238E27FC236}">
                <a16:creationId xmlns:a16="http://schemas.microsoft.com/office/drawing/2014/main" id="{7D896A50-5856-A74D-80F8-569E479B9584}"/>
              </a:ext>
            </a:extLst>
          </p:cNvPr>
          <p:cNvPicPr>
            <a:picLocks noChangeAspect="1"/>
          </p:cNvPicPr>
          <p:nvPr/>
        </p:nvPicPr>
        <p:blipFill>
          <a:blip r:embed="rId3"/>
          <a:stretch>
            <a:fillRect/>
          </a:stretch>
        </p:blipFill>
        <p:spPr>
          <a:xfrm>
            <a:off x="914400" y="2061690"/>
            <a:ext cx="6858000" cy="2218380"/>
          </a:xfrm>
          <a:prstGeom prst="rect">
            <a:avLst/>
          </a:prstGeom>
        </p:spPr>
      </p:pic>
      <p:pic>
        <p:nvPicPr>
          <p:cNvPr id="5" name="Picture 4">
            <a:extLst>
              <a:ext uri="{FF2B5EF4-FFF2-40B4-BE49-F238E27FC236}">
                <a16:creationId xmlns:a16="http://schemas.microsoft.com/office/drawing/2014/main" id="{ED2443DD-0ED4-B44C-958F-07D3DAAD09D7}"/>
              </a:ext>
            </a:extLst>
          </p:cNvPr>
          <p:cNvPicPr>
            <a:picLocks noChangeAspect="1"/>
          </p:cNvPicPr>
          <p:nvPr/>
        </p:nvPicPr>
        <p:blipFill>
          <a:blip r:embed="rId4"/>
          <a:stretch>
            <a:fillRect/>
          </a:stretch>
        </p:blipFill>
        <p:spPr>
          <a:xfrm>
            <a:off x="7010400" y="4953000"/>
            <a:ext cx="1905000" cy="1905000"/>
          </a:xfrm>
          <a:prstGeom prst="rect">
            <a:avLst/>
          </a:prstGeom>
        </p:spPr>
      </p:pic>
    </p:spTree>
    <p:extLst>
      <p:ext uri="{BB962C8B-B14F-4D97-AF65-F5344CB8AC3E}">
        <p14:creationId xmlns:p14="http://schemas.microsoft.com/office/powerpoint/2010/main" val="22835260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solidFill>
                  <a:srgbClr val="090AF0"/>
                </a:solidFill>
              </a:rPr>
              <a:t>Thank You</a:t>
            </a:r>
          </a:p>
        </p:txBody>
      </p:sp>
      <p:sp>
        <p:nvSpPr>
          <p:cNvPr id="2" name="Content Placeholder 1"/>
          <p:cNvSpPr>
            <a:spLocks noGrp="1"/>
          </p:cNvSpPr>
          <p:nvPr>
            <p:ph idx="1"/>
          </p:nvPr>
        </p:nvSpPr>
        <p:spPr>
          <a:xfrm>
            <a:off x="1028700" y="1600200"/>
            <a:ext cx="7200900" cy="4267200"/>
          </a:xfrm>
        </p:spPr>
        <p:txBody>
          <a:bodyPr/>
          <a:lstStyle/>
          <a:p>
            <a:r>
              <a:rPr lang="en-US" dirty="0"/>
              <a:t>Thanks to the UW-Stout Office of Research and Sponsored Programs and to the Department of Chemistry and Physics for financial support</a:t>
            </a:r>
          </a:p>
          <a:p>
            <a:endParaRPr lang="en-US" dirty="0"/>
          </a:p>
          <a:p>
            <a:endParaRPr lang="en-US" dirty="0"/>
          </a:p>
          <a:p>
            <a:endParaRPr lang="en-US" dirty="0"/>
          </a:p>
        </p:txBody>
      </p:sp>
      <p:pic>
        <p:nvPicPr>
          <p:cNvPr id="5" name="Picture 4">
            <a:extLst>
              <a:ext uri="{FF2B5EF4-FFF2-40B4-BE49-F238E27FC236}">
                <a16:creationId xmlns:a16="http://schemas.microsoft.com/office/drawing/2014/main" id="{06C7668B-B698-1940-B510-7F033E12DEFC}"/>
              </a:ext>
            </a:extLst>
          </p:cNvPr>
          <p:cNvPicPr>
            <a:picLocks noChangeAspect="1"/>
          </p:cNvPicPr>
          <p:nvPr/>
        </p:nvPicPr>
        <p:blipFill>
          <a:blip r:embed="rId3"/>
          <a:stretch>
            <a:fillRect/>
          </a:stretch>
        </p:blipFill>
        <p:spPr>
          <a:xfrm>
            <a:off x="6057900" y="3657600"/>
            <a:ext cx="3086100" cy="3086100"/>
          </a:xfrm>
          <a:prstGeom prst="rect">
            <a:avLst/>
          </a:prstGeom>
        </p:spPr>
      </p:pic>
      <p:sp>
        <p:nvSpPr>
          <p:cNvPr id="6" name="TextBox 5">
            <a:extLst>
              <a:ext uri="{FF2B5EF4-FFF2-40B4-BE49-F238E27FC236}">
                <a16:creationId xmlns:a16="http://schemas.microsoft.com/office/drawing/2014/main" id="{7A51172B-CAB9-E542-9420-8CF1BDC35A38}"/>
              </a:ext>
            </a:extLst>
          </p:cNvPr>
          <p:cNvSpPr txBox="1"/>
          <p:nvPr/>
        </p:nvSpPr>
        <p:spPr>
          <a:xfrm>
            <a:off x="3429000" y="6477000"/>
            <a:ext cx="5778500" cy="276999"/>
          </a:xfrm>
          <a:prstGeom prst="rect">
            <a:avLst/>
          </a:prstGeom>
          <a:noFill/>
        </p:spPr>
        <p:txBody>
          <a:bodyPr wrap="square" rtlCol="0">
            <a:spAutoFit/>
          </a:bodyPr>
          <a:lstStyle/>
          <a:p>
            <a:r>
              <a:rPr lang="en-US" sz="1200" dirty="0">
                <a:hlinkClick r:id="rId4"/>
              </a:rPr>
              <a:t>https://github.com/zimmermant/talks/tree/master/AAPT_2019-Summer</a:t>
            </a:r>
            <a:endParaRPr lang="en-US" sz="1200" dirty="0"/>
          </a:p>
        </p:txBody>
      </p:sp>
    </p:spTree>
    <p:extLst>
      <p:ext uri="{BB962C8B-B14F-4D97-AF65-F5344CB8AC3E}">
        <p14:creationId xmlns:p14="http://schemas.microsoft.com/office/powerpoint/2010/main" val="2493581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33A8EC6-0758-9C40-B507-AC5ED2DDE337}"/>
              </a:ext>
            </a:extLst>
          </p:cNvPr>
          <p:cNvSpPr>
            <a:spLocks noGrp="1"/>
          </p:cNvSpPr>
          <p:nvPr>
            <p:ph type="title"/>
          </p:nvPr>
        </p:nvSpPr>
        <p:spPr/>
        <p:txBody>
          <a:bodyPr/>
          <a:lstStyle/>
          <a:p>
            <a:r>
              <a:rPr lang="en-US" dirty="0">
                <a:solidFill>
                  <a:srgbClr val="090AF0"/>
                </a:solidFill>
              </a:rPr>
              <a:t>Outline</a:t>
            </a:r>
          </a:p>
        </p:txBody>
      </p:sp>
      <p:sp>
        <p:nvSpPr>
          <p:cNvPr id="2" name="Content Placeholder 1">
            <a:extLst>
              <a:ext uri="{FF2B5EF4-FFF2-40B4-BE49-F238E27FC236}">
                <a16:creationId xmlns:a16="http://schemas.microsoft.com/office/drawing/2014/main" id="{9EDEAF63-346F-A344-8198-79B1E5A7F997}"/>
              </a:ext>
            </a:extLst>
          </p:cNvPr>
          <p:cNvSpPr>
            <a:spLocks noGrp="1"/>
          </p:cNvSpPr>
          <p:nvPr>
            <p:ph idx="1"/>
          </p:nvPr>
        </p:nvSpPr>
        <p:spPr>
          <a:xfrm>
            <a:off x="1028700" y="2286000"/>
            <a:ext cx="8115300" cy="3581400"/>
          </a:xfrm>
        </p:spPr>
        <p:txBody>
          <a:bodyPr>
            <a:normAutofit/>
          </a:bodyPr>
          <a:lstStyle/>
          <a:p>
            <a:r>
              <a:rPr lang="en-US" dirty="0"/>
              <a:t>Faculty Hurdles Encountered</a:t>
            </a:r>
          </a:p>
          <a:p>
            <a:endParaRPr lang="en-US" dirty="0"/>
          </a:p>
          <a:p>
            <a:r>
              <a:rPr lang="en-US" dirty="0"/>
              <a:t>Student Hurdles Encountered</a:t>
            </a:r>
          </a:p>
          <a:p>
            <a:endParaRPr lang="en-US" dirty="0"/>
          </a:p>
          <a:p>
            <a:r>
              <a:rPr lang="en-US" dirty="0"/>
              <a:t>How to Fail at Integrating Computation</a:t>
            </a:r>
          </a:p>
        </p:txBody>
      </p:sp>
    </p:spTree>
    <p:extLst>
      <p:ext uri="{BB962C8B-B14F-4D97-AF65-F5344CB8AC3E}">
        <p14:creationId xmlns:p14="http://schemas.microsoft.com/office/powerpoint/2010/main" val="5752828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8CFA372-B70D-D841-8C56-748F6B4D6825}"/>
              </a:ext>
            </a:extLst>
          </p:cNvPr>
          <p:cNvSpPr>
            <a:spLocks noGrp="1"/>
          </p:cNvSpPr>
          <p:nvPr>
            <p:ph type="title"/>
          </p:nvPr>
        </p:nvSpPr>
        <p:spPr/>
        <p:txBody>
          <a:bodyPr>
            <a:normAutofit/>
          </a:bodyPr>
          <a:lstStyle/>
          <a:p>
            <a:r>
              <a:rPr lang="en-US" dirty="0">
                <a:solidFill>
                  <a:srgbClr val="090AF0"/>
                </a:solidFill>
              </a:rPr>
              <a:t>Departmental Norms</a:t>
            </a:r>
          </a:p>
        </p:txBody>
      </p:sp>
      <p:sp>
        <p:nvSpPr>
          <p:cNvPr id="2" name="Content Placeholder 1">
            <a:extLst>
              <a:ext uri="{FF2B5EF4-FFF2-40B4-BE49-F238E27FC236}">
                <a16:creationId xmlns:a16="http://schemas.microsoft.com/office/drawing/2014/main" id="{F60DE5E5-9515-9D4B-B28B-6C12BB6337D4}"/>
              </a:ext>
            </a:extLst>
          </p:cNvPr>
          <p:cNvSpPr>
            <a:spLocks noGrp="1"/>
          </p:cNvSpPr>
          <p:nvPr>
            <p:ph idx="1"/>
          </p:nvPr>
        </p:nvSpPr>
        <p:spPr/>
        <p:txBody>
          <a:bodyPr>
            <a:normAutofit/>
          </a:bodyPr>
          <a:lstStyle/>
          <a:p>
            <a:r>
              <a:rPr lang="en-US" dirty="0"/>
              <a:t>Some faculty opposed to computational modeling in introductory courses</a:t>
            </a:r>
          </a:p>
          <a:p>
            <a:pPr lvl="1"/>
            <a:r>
              <a:rPr lang="en-US" dirty="0"/>
              <a:t>”Not your job”</a:t>
            </a:r>
          </a:p>
          <a:p>
            <a:pPr marL="109728" indent="0">
              <a:buNone/>
            </a:pPr>
            <a:endParaRPr lang="en-US" dirty="0"/>
          </a:p>
          <a:p>
            <a:endParaRPr lang="en-US" dirty="0"/>
          </a:p>
        </p:txBody>
      </p:sp>
    </p:spTree>
    <p:extLst>
      <p:ext uri="{BB962C8B-B14F-4D97-AF65-F5344CB8AC3E}">
        <p14:creationId xmlns:p14="http://schemas.microsoft.com/office/powerpoint/2010/main" val="27146809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F6A3D77-A309-E24C-B02E-9E5A931D87A2}"/>
              </a:ext>
            </a:extLst>
          </p:cNvPr>
          <p:cNvSpPr>
            <a:spLocks noGrp="1"/>
          </p:cNvSpPr>
          <p:nvPr>
            <p:ph type="title"/>
          </p:nvPr>
        </p:nvSpPr>
        <p:spPr/>
        <p:txBody>
          <a:bodyPr/>
          <a:lstStyle/>
          <a:p>
            <a:r>
              <a:rPr lang="en-US" dirty="0">
                <a:solidFill>
                  <a:srgbClr val="090AF0"/>
                </a:solidFill>
              </a:rPr>
              <a:t>Not My Job</a:t>
            </a:r>
          </a:p>
        </p:txBody>
      </p:sp>
      <p:sp>
        <p:nvSpPr>
          <p:cNvPr id="2" name="Content Placeholder 1">
            <a:extLst>
              <a:ext uri="{FF2B5EF4-FFF2-40B4-BE49-F238E27FC236}">
                <a16:creationId xmlns:a16="http://schemas.microsoft.com/office/drawing/2014/main" id="{2B07C467-CD60-7848-80A6-DF66AD03B3CD}"/>
              </a:ext>
            </a:extLst>
          </p:cNvPr>
          <p:cNvSpPr>
            <a:spLocks noGrp="1"/>
          </p:cNvSpPr>
          <p:nvPr>
            <p:ph idx="1"/>
          </p:nvPr>
        </p:nvSpPr>
        <p:spPr/>
        <p:txBody>
          <a:bodyPr>
            <a:normAutofit fontScale="85000" lnSpcReduction="20000"/>
          </a:bodyPr>
          <a:lstStyle/>
          <a:p>
            <a:r>
              <a:rPr lang="en-US" dirty="0"/>
              <a:t>It’s not my job to teach students how to….</a:t>
            </a:r>
          </a:p>
          <a:p>
            <a:pPr lvl="1"/>
            <a:r>
              <a:rPr lang="en-US" dirty="0"/>
              <a:t>switch a calculator to radians</a:t>
            </a:r>
          </a:p>
          <a:p>
            <a:pPr lvl="1"/>
            <a:r>
              <a:rPr lang="en-US" dirty="0"/>
              <a:t>access material in the LMS</a:t>
            </a:r>
          </a:p>
          <a:p>
            <a:pPr lvl="1"/>
            <a:r>
              <a:rPr lang="en-US" dirty="0"/>
              <a:t>solve a quadratic equation</a:t>
            </a:r>
          </a:p>
          <a:p>
            <a:pPr lvl="1"/>
            <a:r>
              <a:rPr lang="en-US" dirty="0"/>
              <a:t>integrate a polynomial</a:t>
            </a:r>
          </a:p>
          <a:p>
            <a:pPr lvl="1"/>
            <a:r>
              <a:rPr lang="en-US" dirty="0"/>
              <a:t>write a paper</a:t>
            </a:r>
          </a:p>
          <a:p>
            <a:pPr lvl="1"/>
            <a:r>
              <a:rPr lang="en-US" dirty="0"/>
              <a:t>modify a computer program</a:t>
            </a:r>
          </a:p>
        </p:txBody>
      </p:sp>
    </p:spTree>
    <p:extLst>
      <p:ext uri="{BB962C8B-B14F-4D97-AF65-F5344CB8AC3E}">
        <p14:creationId xmlns:p14="http://schemas.microsoft.com/office/powerpoint/2010/main" val="3874279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6" end="6"/>
                                            </p:txEl>
                                          </p:spTgt>
                                        </p:tgtEl>
                                        <p:attrNameLst>
                                          <p:attrName>style.visibility</p:attrName>
                                        </p:attrNameLst>
                                      </p:cBhvr>
                                      <p:to>
                                        <p:strVal val="visible"/>
                                      </p:to>
                                    </p:set>
                                    <p:animEffect transition="in" filter="fade">
                                      <p:cBhvr>
                                        <p:cTn id="7" dur="2000"/>
                                        <p:tgtEl>
                                          <p:spTgt spid="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AF0F68-9C5C-F842-9F3A-E174993EDF46}"/>
              </a:ext>
            </a:extLst>
          </p:cNvPr>
          <p:cNvSpPr>
            <a:spLocks noGrp="1"/>
          </p:cNvSpPr>
          <p:nvPr>
            <p:ph type="title"/>
          </p:nvPr>
        </p:nvSpPr>
        <p:spPr/>
        <p:txBody>
          <a:bodyPr/>
          <a:lstStyle/>
          <a:p>
            <a:r>
              <a:rPr lang="en-US" dirty="0">
                <a:solidFill>
                  <a:srgbClr val="090AF0"/>
                </a:solidFill>
              </a:rPr>
              <a:t>Implementation</a:t>
            </a:r>
          </a:p>
        </p:txBody>
      </p:sp>
      <p:sp>
        <p:nvSpPr>
          <p:cNvPr id="3" name="Content Placeholder 2">
            <a:extLst>
              <a:ext uri="{FF2B5EF4-FFF2-40B4-BE49-F238E27FC236}">
                <a16:creationId xmlns:a16="http://schemas.microsoft.com/office/drawing/2014/main" id="{CF1CA35A-C12B-D948-A5F3-85C1F1F819D1}"/>
              </a:ext>
            </a:extLst>
          </p:cNvPr>
          <p:cNvSpPr>
            <a:spLocks noGrp="1"/>
          </p:cNvSpPr>
          <p:nvPr>
            <p:ph idx="1"/>
          </p:nvPr>
        </p:nvSpPr>
        <p:spPr/>
        <p:txBody>
          <a:bodyPr/>
          <a:lstStyle/>
          <a:p>
            <a:r>
              <a:rPr lang="en-US" dirty="0"/>
              <a:t>I </a:t>
            </a:r>
            <a:r>
              <a:rPr lang="en-US" u="sng" dirty="0"/>
              <a:t>was</a:t>
            </a:r>
            <a:r>
              <a:rPr lang="en-US" dirty="0"/>
              <a:t> expecting them to program</a:t>
            </a:r>
          </a:p>
          <a:p>
            <a:endParaRPr lang="en-US" dirty="0"/>
          </a:p>
          <a:p>
            <a:r>
              <a:rPr lang="en-US" dirty="0"/>
              <a:t>Activities not well implemented</a:t>
            </a:r>
          </a:p>
          <a:p>
            <a:endParaRPr lang="en-US" dirty="0"/>
          </a:p>
        </p:txBody>
      </p:sp>
    </p:spTree>
    <p:extLst>
      <p:ext uri="{BB962C8B-B14F-4D97-AF65-F5344CB8AC3E}">
        <p14:creationId xmlns:p14="http://schemas.microsoft.com/office/powerpoint/2010/main" val="31796387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6F3F97-6151-084E-9031-641B7E7F8129}"/>
              </a:ext>
            </a:extLst>
          </p:cNvPr>
          <p:cNvSpPr>
            <a:spLocks noGrp="1"/>
          </p:cNvSpPr>
          <p:nvPr>
            <p:ph type="title"/>
          </p:nvPr>
        </p:nvSpPr>
        <p:spPr/>
        <p:txBody>
          <a:bodyPr/>
          <a:lstStyle/>
          <a:p>
            <a:r>
              <a:rPr lang="en-US" dirty="0">
                <a:solidFill>
                  <a:srgbClr val="090AF0"/>
                </a:solidFill>
              </a:rPr>
              <a:t>Myth of the Lone Professor</a:t>
            </a:r>
          </a:p>
        </p:txBody>
      </p:sp>
      <p:sp>
        <p:nvSpPr>
          <p:cNvPr id="2" name="Content Placeholder 1">
            <a:extLst>
              <a:ext uri="{FF2B5EF4-FFF2-40B4-BE49-F238E27FC236}">
                <a16:creationId xmlns:a16="http://schemas.microsoft.com/office/drawing/2014/main" id="{7D22F2AC-8952-7E46-97E0-EF7970D3B236}"/>
              </a:ext>
            </a:extLst>
          </p:cNvPr>
          <p:cNvSpPr>
            <a:spLocks noGrp="1"/>
          </p:cNvSpPr>
          <p:nvPr>
            <p:ph idx="1"/>
          </p:nvPr>
        </p:nvSpPr>
        <p:spPr>
          <a:xfrm>
            <a:off x="1028700" y="1276350"/>
            <a:ext cx="7200900" cy="5429250"/>
          </a:xfrm>
        </p:spPr>
        <p:txBody>
          <a:bodyPr>
            <a:noAutofit/>
          </a:bodyPr>
          <a:lstStyle/>
          <a:p>
            <a:r>
              <a:rPr lang="en-US" sz="2800" dirty="0"/>
              <a:t>“I’ve got a PhD…”</a:t>
            </a:r>
          </a:p>
          <a:p>
            <a:endParaRPr lang="en-US" sz="2800" dirty="0"/>
          </a:p>
          <a:p>
            <a:r>
              <a:rPr lang="en-US" sz="2800" dirty="0"/>
              <a:t>“I’ve been teaching physics for a number of years…”</a:t>
            </a:r>
          </a:p>
          <a:p>
            <a:endParaRPr lang="en-US" sz="2800" dirty="0"/>
          </a:p>
          <a:p>
            <a:r>
              <a:rPr lang="en-US" sz="2800" dirty="0"/>
              <a:t>“I’ve read the literature…”</a:t>
            </a:r>
          </a:p>
          <a:p>
            <a:endParaRPr lang="en-US" sz="2800" dirty="0"/>
          </a:p>
          <a:p>
            <a:r>
              <a:rPr lang="en-US" sz="2800" dirty="0"/>
              <a:t>“I know how to program…”</a:t>
            </a:r>
          </a:p>
          <a:p>
            <a:endParaRPr lang="en-US" sz="2800" dirty="0"/>
          </a:p>
          <a:p>
            <a:r>
              <a:rPr lang="en-US" sz="2800" dirty="0"/>
              <a:t>I was just as much of a hurdle</a:t>
            </a:r>
          </a:p>
        </p:txBody>
      </p:sp>
    </p:spTree>
    <p:extLst>
      <p:ext uri="{BB962C8B-B14F-4D97-AF65-F5344CB8AC3E}">
        <p14:creationId xmlns:p14="http://schemas.microsoft.com/office/powerpoint/2010/main" val="3074025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8" end="8"/>
                                            </p:txEl>
                                          </p:spTgt>
                                        </p:tgtEl>
                                        <p:attrNameLst>
                                          <p:attrName>style.visibility</p:attrName>
                                        </p:attrNameLst>
                                      </p:cBhvr>
                                      <p:to>
                                        <p:strVal val="visible"/>
                                      </p:to>
                                    </p:set>
                                    <p:animEffect transition="in" filter="fade">
                                      <p:cBhvr>
                                        <p:cTn id="7" dur="2000"/>
                                        <p:tgtEl>
                                          <p:spTgt spid="2">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6327F50-F4B6-8849-BD93-FA917BAC0367}"/>
              </a:ext>
            </a:extLst>
          </p:cNvPr>
          <p:cNvSpPr>
            <a:spLocks noGrp="1"/>
          </p:cNvSpPr>
          <p:nvPr>
            <p:ph type="title"/>
          </p:nvPr>
        </p:nvSpPr>
        <p:spPr/>
        <p:txBody>
          <a:bodyPr/>
          <a:lstStyle/>
          <a:p>
            <a:r>
              <a:rPr lang="en-US" dirty="0">
                <a:solidFill>
                  <a:srgbClr val="090AF0"/>
                </a:solidFill>
              </a:rPr>
              <a:t>It’s All About the Community</a:t>
            </a:r>
          </a:p>
        </p:txBody>
      </p:sp>
      <p:sp>
        <p:nvSpPr>
          <p:cNvPr id="2" name="Content Placeholder 1">
            <a:extLst>
              <a:ext uri="{FF2B5EF4-FFF2-40B4-BE49-F238E27FC236}">
                <a16:creationId xmlns:a16="http://schemas.microsoft.com/office/drawing/2014/main" id="{1249810B-F848-DC49-8F3F-C98A37F9F086}"/>
              </a:ext>
            </a:extLst>
          </p:cNvPr>
          <p:cNvSpPr>
            <a:spLocks noGrp="1"/>
          </p:cNvSpPr>
          <p:nvPr>
            <p:ph idx="1"/>
          </p:nvPr>
        </p:nvSpPr>
        <p:spPr>
          <a:xfrm>
            <a:off x="685800" y="1524000"/>
            <a:ext cx="7543800" cy="4191000"/>
          </a:xfrm>
        </p:spPr>
        <p:txBody>
          <a:bodyPr>
            <a:normAutofit fontScale="85000" lnSpcReduction="20000"/>
          </a:bodyPr>
          <a:lstStyle/>
          <a:p>
            <a:r>
              <a:rPr lang="en-US" dirty="0"/>
              <a:t>Why should we include computational modeling</a:t>
            </a:r>
          </a:p>
          <a:p>
            <a:pPr lvl="1"/>
            <a:r>
              <a:rPr lang="en-US" dirty="0"/>
              <a:t>Reasons to take to colleagues</a:t>
            </a:r>
          </a:p>
          <a:p>
            <a:endParaRPr lang="en-US" dirty="0"/>
          </a:p>
          <a:p>
            <a:r>
              <a:rPr lang="en-US" dirty="0"/>
              <a:t>How can we make modeling meaningful to students</a:t>
            </a:r>
          </a:p>
          <a:p>
            <a:endParaRPr lang="en-US" dirty="0"/>
          </a:p>
          <a:p>
            <a:r>
              <a:rPr lang="en-US" dirty="0"/>
              <a:t>How to go about incorporating computation into classes</a:t>
            </a:r>
          </a:p>
        </p:txBody>
      </p:sp>
      <p:pic>
        <p:nvPicPr>
          <p:cNvPr id="5" name="Picture 4">
            <a:extLst>
              <a:ext uri="{FF2B5EF4-FFF2-40B4-BE49-F238E27FC236}">
                <a16:creationId xmlns:a16="http://schemas.microsoft.com/office/drawing/2014/main" id="{BDB040AD-127F-0C4A-A0D6-D1155635E893}"/>
              </a:ext>
            </a:extLst>
          </p:cNvPr>
          <p:cNvPicPr>
            <a:picLocks noChangeAspect="1"/>
          </p:cNvPicPr>
          <p:nvPr/>
        </p:nvPicPr>
        <p:blipFill>
          <a:blip r:embed="rId3"/>
          <a:stretch>
            <a:fillRect/>
          </a:stretch>
        </p:blipFill>
        <p:spPr>
          <a:xfrm>
            <a:off x="7162800" y="4800600"/>
            <a:ext cx="1905000" cy="1905000"/>
          </a:xfrm>
          <a:prstGeom prst="rect">
            <a:avLst/>
          </a:prstGeom>
        </p:spPr>
      </p:pic>
      <p:sp>
        <p:nvSpPr>
          <p:cNvPr id="4" name="TextBox 3">
            <a:extLst>
              <a:ext uri="{FF2B5EF4-FFF2-40B4-BE49-F238E27FC236}">
                <a16:creationId xmlns:a16="http://schemas.microsoft.com/office/drawing/2014/main" id="{FF98412D-88F5-0046-92B7-56097AD09399}"/>
              </a:ext>
            </a:extLst>
          </p:cNvPr>
          <p:cNvSpPr txBox="1"/>
          <p:nvPr/>
        </p:nvSpPr>
        <p:spPr>
          <a:xfrm>
            <a:off x="6248400" y="6519743"/>
            <a:ext cx="3048000" cy="307777"/>
          </a:xfrm>
          <a:prstGeom prst="rect">
            <a:avLst/>
          </a:prstGeom>
          <a:noFill/>
        </p:spPr>
        <p:txBody>
          <a:bodyPr wrap="square" rtlCol="0">
            <a:spAutoFit/>
          </a:bodyPr>
          <a:lstStyle/>
          <a:p>
            <a:r>
              <a:rPr lang="en-US" sz="1400" dirty="0"/>
              <a:t>Link to reports on PICUP website</a:t>
            </a:r>
          </a:p>
        </p:txBody>
      </p:sp>
    </p:spTree>
    <p:extLst>
      <p:ext uri="{BB962C8B-B14F-4D97-AF65-F5344CB8AC3E}">
        <p14:creationId xmlns:p14="http://schemas.microsoft.com/office/powerpoint/2010/main" val="36431100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DC0D411-C378-1642-BC13-C5B73976D604}"/>
              </a:ext>
            </a:extLst>
          </p:cNvPr>
          <p:cNvSpPr>
            <a:spLocks noGrp="1"/>
          </p:cNvSpPr>
          <p:nvPr>
            <p:ph type="title"/>
          </p:nvPr>
        </p:nvSpPr>
        <p:spPr>
          <a:xfrm>
            <a:off x="1028700" y="685800"/>
            <a:ext cx="7886700" cy="1485900"/>
          </a:xfrm>
        </p:spPr>
        <p:txBody>
          <a:bodyPr>
            <a:normAutofit/>
          </a:bodyPr>
          <a:lstStyle/>
          <a:p>
            <a:r>
              <a:rPr lang="en-US" dirty="0">
                <a:solidFill>
                  <a:srgbClr val="090AF0"/>
                </a:solidFill>
              </a:rPr>
              <a:t>I’m Not Teaching You to Program</a:t>
            </a:r>
          </a:p>
        </p:txBody>
      </p:sp>
      <p:sp>
        <p:nvSpPr>
          <p:cNvPr id="2" name="Content Placeholder 1">
            <a:extLst>
              <a:ext uri="{FF2B5EF4-FFF2-40B4-BE49-F238E27FC236}">
                <a16:creationId xmlns:a16="http://schemas.microsoft.com/office/drawing/2014/main" id="{BFF569A1-F42C-1E4A-868F-A58A2E86603E}"/>
              </a:ext>
            </a:extLst>
          </p:cNvPr>
          <p:cNvSpPr>
            <a:spLocks noGrp="1"/>
          </p:cNvSpPr>
          <p:nvPr>
            <p:ph idx="1"/>
          </p:nvPr>
        </p:nvSpPr>
        <p:spPr>
          <a:xfrm>
            <a:off x="1028700" y="2286000"/>
            <a:ext cx="7505700" cy="4419600"/>
          </a:xfrm>
        </p:spPr>
        <p:txBody>
          <a:bodyPr>
            <a:normAutofit fontScale="92500" lnSpcReduction="20000"/>
          </a:bodyPr>
          <a:lstStyle/>
          <a:p>
            <a:r>
              <a:rPr lang="en-US" dirty="0"/>
              <a:t>Students see programming as part of CS</a:t>
            </a:r>
          </a:p>
          <a:p>
            <a:endParaRPr lang="en-US" dirty="0"/>
          </a:p>
          <a:p>
            <a:r>
              <a:rPr lang="en-US" dirty="0"/>
              <a:t>Students don’t see how it is relevant</a:t>
            </a:r>
          </a:p>
          <a:p>
            <a:endParaRPr lang="en-US" dirty="0"/>
          </a:p>
          <a:p>
            <a:r>
              <a:rPr lang="en-US" dirty="0"/>
              <a:t>Students don’t see how it helps them to understand physics</a:t>
            </a:r>
          </a:p>
          <a:p>
            <a:endParaRPr lang="en-US" dirty="0"/>
          </a:p>
          <a:p>
            <a:r>
              <a:rPr lang="en-US" dirty="0"/>
              <a:t>Students see it as extra work</a:t>
            </a:r>
          </a:p>
        </p:txBody>
      </p:sp>
    </p:spTree>
    <p:extLst>
      <p:ext uri="{BB962C8B-B14F-4D97-AF65-F5344CB8AC3E}">
        <p14:creationId xmlns:p14="http://schemas.microsoft.com/office/powerpoint/2010/main" val="169316865"/>
      </p:ext>
    </p:extLst>
  </p:cSld>
  <p:clrMapOvr>
    <a:masterClrMapping/>
  </p:clrMapOvr>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{06FFF8DD-5E5C-C849-B689-3870D1ABF5F0}tf10001072</Template>
  <TotalTime>11138</TotalTime>
  <Words>1181</Words>
  <Application>Microsoft Macintosh PowerPoint</Application>
  <PresentationFormat>On-screen Show (4:3)</PresentationFormat>
  <Paragraphs>224</Paragraphs>
  <Slides>22</Slides>
  <Notes>19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22</vt:i4>
      </vt:variant>
    </vt:vector>
  </HeadingPairs>
  <TitlesOfParts>
    <vt:vector size="29" baseType="lpstr">
      <vt:lpstr>Arial</vt:lpstr>
      <vt:lpstr>Arial Black</vt:lpstr>
      <vt:lpstr>Calibri</vt:lpstr>
      <vt:lpstr>Cambria Math</vt:lpstr>
      <vt:lpstr>Franklin Gothic Book</vt:lpstr>
      <vt:lpstr>Franklin Gothic Demi</vt:lpstr>
      <vt:lpstr>Crop</vt:lpstr>
      <vt:lpstr>PowerPoint Presentation</vt:lpstr>
      <vt:lpstr>PICUP</vt:lpstr>
      <vt:lpstr>Outline</vt:lpstr>
      <vt:lpstr>Departmental Norms</vt:lpstr>
      <vt:lpstr>Not My Job</vt:lpstr>
      <vt:lpstr>Implementation</vt:lpstr>
      <vt:lpstr>Myth of the Lone Professor</vt:lpstr>
      <vt:lpstr>It’s All About the Community</vt:lpstr>
      <vt:lpstr>I’m Not Teaching You to Program</vt:lpstr>
      <vt:lpstr>“Why are we learning programming?”</vt:lpstr>
      <vt:lpstr>PowerPoint Presentation</vt:lpstr>
      <vt:lpstr>That’s not programming!</vt:lpstr>
      <vt:lpstr>“This is a physics course”</vt:lpstr>
      <vt:lpstr>”I should be learning physics”</vt:lpstr>
      <vt:lpstr>A Short History of Computational Modeling</vt:lpstr>
      <vt:lpstr>“Just one more thing to learn”</vt:lpstr>
      <vt:lpstr>What if I fail?</vt:lpstr>
      <vt:lpstr>Content Coverage</vt:lpstr>
      <vt:lpstr>Lack of knowledge</vt:lpstr>
      <vt:lpstr>Departmental Norms</vt:lpstr>
      <vt:lpstr>Join PICUP</vt:lpstr>
      <vt:lpstr>Thank You</vt:lpstr>
    </vt:vector>
  </TitlesOfParts>
  <Company>University of Wisconsin - Stout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Todd Zimmermant</dc:creator>
  <cp:lastModifiedBy>Zimmerman, Todd</cp:lastModifiedBy>
  <cp:revision>95</cp:revision>
  <cp:lastPrinted>2019-07-22T18:23:42Z</cp:lastPrinted>
  <dcterms:created xsi:type="dcterms:W3CDTF">2012-05-14T17:28:23Z</dcterms:created>
  <dcterms:modified xsi:type="dcterms:W3CDTF">2019-07-22T19:03:07Z</dcterms:modified>
</cp:coreProperties>
</file>